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5"/>
  </p:notesMasterIdLst>
  <p:sldIdLst>
    <p:sldId id="352" r:id="rId2"/>
    <p:sldId id="265" r:id="rId3"/>
    <p:sldId id="371" r:id="rId4"/>
    <p:sldId id="261" r:id="rId5"/>
    <p:sldId id="317" r:id="rId6"/>
    <p:sldId id="364" r:id="rId7"/>
    <p:sldId id="367" r:id="rId8"/>
    <p:sldId id="353" r:id="rId9"/>
    <p:sldId id="354" r:id="rId10"/>
    <p:sldId id="279" r:id="rId11"/>
    <p:sldId id="269" r:id="rId12"/>
    <p:sldId id="342" r:id="rId13"/>
    <p:sldId id="268" r:id="rId14"/>
    <p:sldId id="271" r:id="rId15"/>
    <p:sldId id="280" r:id="rId16"/>
    <p:sldId id="283" r:id="rId17"/>
    <p:sldId id="290" r:id="rId18"/>
    <p:sldId id="272" r:id="rId19"/>
    <p:sldId id="273" r:id="rId20"/>
    <p:sldId id="275" r:id="rId21"/>
    <p:sldId id="274" r:id="rId22"/>
    <p:sldId id="281" r:id="rId23"/>
    <p:sldId id="348" r:id="rId24"/>
    <p:sldId id="347" r:id="rId25"/>
    <p:sldId id="343" r:id="rId26"/>
    <p:sldId id="355" r:id="rId27"/>
    <p:sldId id="358" r:id="rId28"/>
    <p:sldId id="356" r:id="rId29"/>
    <p:sldId id="357" r:id="rId30"/>
    <p:sldId id="359" r:id="rId31"/>
    <p:sldId id="341" r:id="rId32"/>
    <p:sldId id="334" r:id="rId33"/>
    <p:sldId id="349" r:id="rId34"/>
    <p:sldId id="282" r:id="rId35"/>
    <p:sldId id="338" r:id="rId36"/>
    <p:sldId id="292" r:id="rId37"/>
    <p:sldId id="360" r:id="rId38"/>
    <p:sldId id="267" r:id="rId39"/>
    <p:sldId id="293" r:id="rId40"/>
    <p:sldId id="339" r:id="rId41"/>
    <p:sldId id="296" r:id="rId42"/>
    <p:sldId id="294" r:id="rId43"/>
    <p:sldId id="332" r:id="rId44"/>
    <p:sldId id="285" r:id="rId45"/>
    <p:sldId id="262" r:id="rId46"/>
    <p:sldId id="263" r:id="rId47"/>
    <p:sldId id="264" r:id="rId48"/>
    <p:sldId id="257" r:id="rId49"/>
    <p:sldId id="350" r:id="rId50"/>
    <p:sldId id="297" r:id="rId51"/>
    <p:sldId id="260" r:id="rId52"/>
    <p:sldId id="362" r:id="rId53"/>
    <p:sldId id="361" r:id="rId54"/>
    <p:sldId id="330" r:id="rId55"/>
    <p:sldId id="284" r:id="rId56"/>
    <p:sldId id="322" r:id="rId57"/>
    <p:sldId id="321" r:id="rId58"/>
    <p:sldId id="259" r:id="rId59"/>
    <p:sldId id="303" r:id="rId60"/>
    <p:sldId id="277" r:id="rId61"/>
    <p:sldId id="345" r:id="rId62"/>
    <p:sldId id="314" r:id="rId63"/>
    <p:sldId id="278" r:id="rId64"/>
    <p:sldId id="304" r:id="rId65"/>
    <p:sldId id="368" r:id="rId66"/>
    <p:sldId id="344" r:id="rId67"/>
    <p:sldId id="323" r:id="rId68"/>
    <p:sldId id="305" r:id="rId69"/>
    <p:sldId id="318" r:id="rId70"/>
    <p:sldId id="324" r:id="rId71"/>
    <p:sldId id="340" r:id="rId72"/>
    <p:sldId id="346" r:id="rId73"/>
    <p:sldId id="310" r:id="rId74"/>
    <p:sldId id="369" r:id="rId75"/>
    <p:sldId id="337" r:id="rId76"/>
    <p:sldId id="370" r:id="rId77"/>
    <p:sldId id="319" r:id="rId78"/>
    <p:sldId id="320" r:id="rId79"/>
    <p:sldId id="326" r:id="rId80"/>
    <p:sldId id="333" r:id="rId81"/>
    <p:sldId id="351" r:id="rId82"/>
    <p:sldId id="266" r:id="rId83"/>
    <p:sldId id="372" r:id="rId84"/>
    <p:sldId id="373" r:id="rId85"/>
    <p:sldId id="374" r:id="rId86"/>
    <p:sldId id="375" r:id="rId87"/>
    <p:sldId id="376" r:id="rId88"/>
    <p:sldId id="377" r:id="rId89"/>
    <p:sldId id="316" r:id="rId90"/>
    <p:sldId id="328" r:id="rId91"/>
    <p:sldId id="327" r:id="rId92"/>
    <p:sldId id="329" r:id="rId93"/>
    <p:sldId id="331" r:id="rId94"/>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1" autoAdjust="0"/>
    <p:restoredTop sz="94660"/>
  </p:normalViewPr>
  <p:slideViewPr>
    <p:cSldViewPr snapToGrid="0">
      <p:cViewPr varScale="1">
        <p:scale>
          <a:sx n="103" d="100"/>
          <a:sy n="103" d="100"/>
        </p:scale>
        <p:origin x="150" y="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4CAB0E90-49D3-441F-8C01-2BBDB2501D6F}" type="datetimeFigureOut">
              <a:rPr lang="en-AU" smtClean="0"/>
              <a:t>4/04/2018</a:t>
            </a:fld>
            <a:endParaRPr lang="en-AU"/>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81E95249-FBD5-40D4-8B7B-411EB8551D58}" type="slidenum">
              <a:rPr lang="en-AU" smtClean="0"/>
              <a:t>‹#›</a:t>
            </a:fld>
            <a:endParaRPr lang="en-AU"/>
          </a:p>
        </p:txBody>
      </p:sp>
    </p:spTree>
    <p:extLst>
      <p:ext uri="{BB962C8B-B14F-4D97-AF65-F5344CB8AC3E}">
        <p14:creationId xmlns:p14="http://schemas.microsoft.com/office/powerpoint/2010/main" val="1192337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81E95249-FBD5-40D4-8B7B-411EB8551D58}" type="slidenum">
              <a:rPr lang="en-AU" smtClean="0"/>
              <a:t>86</a:t>
            </a:fld>
            <a:endParaRPr lang="en-AU"/>
          </a:p>
        </p:txBody>
      </p:sp>
    </p:spTree>
    <p:extLst>
      <p:ext uri="{BB962C8B-B14F-4D97-AF65-F5344CB8AC3E}">
        <p14:creationId xmlns:p14="http://schemas.microsoft.com/office/powerpoint/2010/main" val="1481431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C806EBD5-90E5-4946-BB5A-875C5D1039BE}" type="slidenum">
              <a:rPr lang="en-GB"/>
              <a:pPr>
                <a:defRPr/>
              </a:pPr>
              <a:t>‹#›</a:t>
            </a:fld>
            <a:endParaRPr lang="en-GB" dirty="0"/>
          </a:p>
        </p:txBody>
      </p:sp>
    </p:spTree>
    <p:extLst>
      <p:ext uri="{BB962C8B-B14F-4D97-AF65-F5344CB8AC3E}">
        <p14:creationId xmlns:p14="http://schemas.microsoft.com/office/powerpoint/2010/main" val="11814237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CBE78A0D-3249-BE45-B82B-6833A38AEF32}" type="slidenum">
              <a:rPr lang="en-GB"/>
              <a:pPr>
                <a:defRPr/>
              </a:pPr>
              <a:t>‹#›</a:t>
            </a:fld>
            <a:endParaRPr lang="en-GB" dirty="0"/>
          </a:p>
        </p:txBody>
      </p:sp>
    </p:spTree>
    <p:extLst>
      <p:ext uri="{BB962C8B-B14F-4D97-AF65-F5344CB8AC3E}">
        <p14:creationId xmlns:p14="http://schemas.microsoft.com/office/powerpoint/2010/main" val="3160253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7CFB3F0-BC03-9B4B-9D3A-F80B77C666C3}" type="slidenum">
              <a:rPr lang="en-GB"/>
              <a:pPr>
                <a:defRPr/>
              </a:pPr>
              <a:t>‹#›</a:t>
            </a:fld>
            <a:endParaRPr lang="en-GB" dirty="0"/>
          </a:p>
        </p:txBody>
      </p:sp>
    </p:spTree>
    <p:extLst>
      <p:ext uri="{BB962C8B-B14F-4D97-AF65-F5344CB8AC3E}">
        <p14:creationId xmlns:p14="http://schemas.microsoft.com/office/powerpoint/2010/main" val="34339103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AC225ED-A585-BA41-80B0-79E076D4DF7F}" type="slidenum">
              <a:rPr lang="en-GB"/>
              <a:pPr>
                <a:defRPr/>
              </a:pPr>
              <a:t>‹#›</a:t>
            </a:fld>
            <a:endParaRPr lang="en-GB" dirty="0"/>
          </a:p>
        </p:txBody>
      </p:sp>
    </p:spTree>
    <p:extLst>
      <p:ext uri="{BB962C8B-B14F-4D97-AF65-F5344CB8AC3E}">
        <p14:creationId xmlns:p14="http://schemas.microsoft.com/office/powerpoint/2010/main" val="3648336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C50B267-E74E-8B48-BC3D-0B012869554A}" type="slidenum">
              <a:rPr lang="en-GB"/>
              <a:pPr>
                <a:defRPr/>
              </a:pPr>
              <a:t>‹#›</a:t>
            </a:fld>
            <a:endParaRPr lang="en-GB" dirty="0"/>
          </a:p>
        </p:txBody>
      </p:sp>
    </p:spTree>
    <p:extLst>
      <p:ext uri="{BB962C8B-B14F-4D97-AF65-F5344CB8AC3E}">
        <p14:creationId xmlns:p14="http://schemas.microsoft.com/office/powerpoint/2010/main" val="19310076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GB"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B2B5472-BFFC-5542-90DB-0D6EFE46ECA9}" type="slidenum">
              <a:rPr lang="en-GB"/>
              <a:pPr>
                <a:defRPr/>
              </a:pPr>
              <a:t>‹#›</a:t>
            </a:fld>
            <a:endParaRPr lang="en-GB" dirty="0"/>
          </a:p>
        </p:txBody>
      </p:sp>
    </p:spTree>
    <p:extLst>
      <p:ext uri="{BB962C8B-B14F-4D97-AF65-F5344CB8AC3E}">
        <p14:creationId xmlns:p14="http://schemas.microsoft.com/office/powerpoint/2010/main" val="24181065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GB" dirty="0">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7AF6985B-8F6B-5241-A31C-E16FDB339BD2}" type="slidenum">
              <a:rPr lang="en-GB"/>
              <a:pPr>
                <a:defRPr/>
              </a:pPr>
              <a:t>‹#›</a:t>
            </a:fld>
            <a:endParaRPr lang="en-GB" dirty="0"/>
          </a:p>
        </p:txBody>
      </p:sp>
    </p:spTree>
    <p:extLst>
      <p:ext uri="{BB962C8B-B14F-4D97-AF65-F5344CB8AC3E}">
        <p14:creationId xmlns:p14="http://schemas.microsoft.com/office/powerpoint/2010/main" val="2035268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GB" dirty="0">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63B85915-4D6A-2A4D-B17A-62412DAA5F95}" type="slidenum">
              <a:rPr lang="en-GB"/>
              <a:pPr>
                <a:defRPr/>
              </a:pPr>
              <a:t>‹#›</a:t>
            </a:fld>
            <a:endParaRPr lang="en-GB" dirty="0"/>
          </a:p>
        </p:txBody>
      </p:sp>
    </p:spTree>
    <p:extLst>
      <p:ext uri="{BB962C8B-B14F-4D97-AF65-F5344CB8AC3E}">
        <p14:creationId xmlns:p14="http://schemas.microsoft.com/office/powerpoint/2010/main" val="3573308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GB" dirty="0">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561C00F1-BA7A-FE45-B434-10A26EFAAF8A}" type="slidenum">
              <a:rPr lang="en-GB"/>
              <a:pPr>
                <a:defRPr/>
              </a:pPr>
              <a:t>‹#›</a:t>
            </a:fld>
            <a:endParaRPr lang="en-GB" dirty="0"/>
          </a:p>
        </p:txBody>
      </p:sp>
    </p:spTree>
    <p:extLst>
      <p:ext uri="{BB962C8B-B14F-4D97-AF65-F5344CB8AC3E}">
        <p14:creationId xmlns:p14="http://schemas.microsoft.com/office/powerpoint/2010/main" val="28926333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GB"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06F7999-4766-054D-A17C-30ED632FEE7C}" type="slidenum">
              <a:rPr lang="en-GB"/>
              <a:pPr>
                <a:defRPr/>
              </a:pPr>
              <a:t>‹#›</a:t>
            </a:fld>
            <a:endParaRPr lang="en-GB" dirty="0"/>
          </a:p>
        </p:txBody>
      </p:sp>
    </p:spTree>
    <p:extLst>
      <p:ext uri="{BB962C8B-B14F-4D97-AF65-F5344CB8AC3E}">
        <p14:creationId xmlns:p14="http://schemas.microsoft.com/office/powerpoint/2010/main" val="710171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GB"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B0E6CEA4-CDC4-CD4D-8D1D-8FD179151B06}" type="slidenum">
              <a:rPr lang="en-GB"/>
              <a:pPr>
                <a:defRPr/>
              </a:pPr>
              <a:t>‹#›</a:t>
            </a:fld>
            <a:endParaRPr lang="en-GB" dirty="0"/>
          </a:p>
        </p:txBody>
      </p:sp>
    </p:spTree>
    <p:extLst>
      <p:ext uri="{BB962C8B-B14F-4D97-AF65-F5344CB8AC3E}">
        <p14:creationId xmlns:p14="http://schemas.microsoft.com/office/powerpoint/2010/main" val="32279508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latin typeface="Times New Roman" pitchFamily="18" charset="0"/>
                <a:cs typeface="+mn-cs"/>
              </a:defRPr>
            </a:lvl1pPr>
          </a:lstStyle>
          <a:p>
            <a:pPr fontAlgn="base">
              <a:spcBef>
                <a:spcPct val="0"/>
              </a:spcBef>
              <a:spcAft>
                <a:spcPct val="0"/>
              </a:spcAft>
              <a:defRPr/>
            </a:pPr>
            <a:endParaRPr lang="en-GB" dirty="0">
              <a:solidFill>
                <a:prstClr val="black">
                  <a:tint val="75000"/>
                </a:prstClr>
              </a:solidFill>
              <a:ea typeface="ＭＳ Ｐゴシック" charset="-128"/>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latin typeface="Times New Roman" pitchFamily="18" charset="0"/>
                <a:cs typeface="+mn-cs"/>
              </a:defRPr>
            </a:lvl1pPr>
          </a:lstStyle>
          <a:p>
            <a:pPr fontAlgn="base">
              <a:spcBef>
                <a:spcPct val="0"/>
              </a:spcBef>
              <a:spcAft>
                <a:spcPct val="0"/>
              </a:spcAft>
              <a:defRPr/>
            </a:pPr>
            <a:endParaRPr lang="en-GB" dirty="0">
              <a:solidFill>
                <a:prstClr val="black">
                  <a:tint val="75000"/>
                </a:prstClr>
              </a:solidFill>
              <a:ea typeface="ＭＳ Ｐゴシック" charset="-128"/>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defRPr/>
            </a:pPr>
            <a:fld id="{62CECC8C-C3B8-5743-9673-595C0B3A414E}" type="slidenum">
              <a:rPr lang="en-GB">
                <a:latin typeface="Times New Roman" charset="0"/>
                <a:ea typeface="ＭＳ Ｐゴシック" charset="-128"/>
              </a:rPr>
              <a:pPr fontAlgn="base">
                <a:spcBef>
                  <a:spcPct val="0"/>
                </a:spcBef>
                <a:spcAft>
                  <a:spcPct val="0"/>
                </a:spcAft>
                <a:defRPr/>
              </a:pPr>
              <a:t>‹#›</a:t>
            </a:fld>
            <a:endParaRPr lang="en-GB" dirty="0">
              <a:latin typeface="Times New Roman" charset="0"/>
              <a:ea typeface="ＭＳ Ｐゴシック" charset="-128"/>
            </a:endParaRPr>
          </a:p>
        </p:txBody>
      </p:sp>
    </p:spTree>
    <p:extLst>
      <p:ext uri="{BB962C8B-B14F-4D97-AF65-F5344CB8AC3E}">
        <p14:creationId xmlns:p14="http://schemas.microsoft.com/office/powerpoint/2010/main" val="20688546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www.ncbi.nlm.nih.gov/pubmed/?term=Hauswald%20M%5bAuthor%5d&amp;cauthor=true&amp;cauthor_uid=9523928" TargetMode="External"/><Relationship Id="rId2" Type="http://schemas.openxmlformats.org/officeDocument/2006/relationships/hyperlink" Target="https://www.ncbi.nlm.nih.gov/pubmed/9523928" TargetMode="External"/><Relationship Id="rId1" Type="http://schemas.openxmlformats.org/officeDocument/2006/relationships/slideLayout" Target="../slideLayouts/slideLayout7.xml"/><Relationship Id="rId6" Type="http://schemas.openxmlformats.org/officeDocument/2006/relationships/hyperlink" Target="https://www.ncbi.nlm.nih.gov/pubmed/?term=Omar%20Z%5bAuthor%5d&amp;cauthor=true&amp;cauthor_uid=9523928" TargetMode="External"/><Relationship Id="rId5" Type="http://schemas.openxmlformats.org/officeDocument/2006/relationships/hyperlink" Target="https://www.ncbi.nlm.nih.gov/pubmed/?term=Tandberg%20D%5bAuthor%5d&amp;cauthor=true&amp;cauthor_uid=9523928" TargetMode="External"/><Relationship Id="rId4" Type="http://schemas.openxmlformats.org/officeDocument/2006/relationships/hyperlink" Target="https://www.ncbi.nlm.nih.gov/pubmed/?term=Ong%20G%5bAuthor%5d&amp;cauthor=true&amp;cauthor_uid=9523928"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http://www.emsworld.com/contact/10964210/bryan-e-bledsoe-do-facep-faaem" TargetMode="External"/><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hyperlink" Target="https://www.ncbi.nlm.nih.gov/pmc/articles/PMC5217292/" TargetMode="Externa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hyperlink" Target="https://youtu.be/x3Wzp8b5hfw" TargetMode="External"/><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42.xml.rels><?xml version="1.0" encoding="UTF-8" standalone="yes"?>
<Relationships xmlns="http://schemas.openxmlformats.org/package/2006/relationships"><Relationship Id="rId3" Type="http://schemas.openxmlformats.org/officeDocument/2006/relationships/hyperlink" Target="https://www.ncbi.nlm.nih.gov/pubmed/12062845" TargetMode="External"/><Relationship Id="rId2" Type="http://schemas.openxmlformats.org/officeDocument/2006/relationships/hyperlink" Target="https://www.ncbi.nlm.nih.gov/pubmed/10172477" TargetMode="Externa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emedicine.medscape.com/article/1263453-overview#a8" TargetMode="Externa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hyperlink" Target="https://www.ncbi.nlm.nih.gov/pmc/articles/PMC5217292/" TargetMode="External"/><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8074" y="589356"/>
            <a:ext cx="11598074" cy="584775"/>
          </a:xfrm>
          <a:prstGeom prst="rect">
            <a:avLst/>
          </a:prstGeom>
        </p:spPr>
        <p:txBody>
          <a:bodyPr wrap="square">
            <a:spAutoFit/>
          </a:bodyPr>
          <a:lstStyle/>
          <a:p>
            <a:pPr lvl="0" algn="ctr"/>
            <a:r>
              <a:rPr lang="en-AU" sz="3200" b="1" dirty="0">
                <a:ln w="6600">
                  <a:solidFill>
                    <a:srgbClr val="C0504D"/>
                  </a:solidFill>
                  <a:prstDash val="solid"/>
                </a:ln>
                <a:solidFill>
                  <a:srgbClr val="FFFFFF"/>
                </a:solidFill>
                <a:effectLst>
                  <a:outerShdw dist="38100" dir="2700000" algn="tl" rotWithShape="0">
                    <a:srgbClr val="C0504D"/>
                  </a:outerShdw>
                </a:effectLst>
              </a:rPr>
              <a:t>SPINAL INJURY </a:t>
            </a:r>
            <a:r>
              <a:rPr lang="en-AU" sz="3200" b="1" dirty="0" smtClean="0">
                <a:ln w="6600">
                  <a:solidFill>
                    <a:srgbClr val="C0504D"/>
                  </a:solidFill>
                  <a:prstDash val="solid"/>
                </a:ln>
                <a:solidFill>
                  <a:srgbClr val="FFFFFF"/>
                </a:solidFill>
                <a:effectLst>
                  <a:outerShdw dist="38100" dir="2700000" algn="tl" rotWithShape="0">
                    <a:srgbClr val="C0504D"/>
                  </a:outerShdw>
                </a:effectLst>
              </a:rPr>
              <a:t>MANAGEMENT – CPD 2018</a:t>
            </a:r>
            <a:endParaRPr lang="en-AU" sz="3200" b="1" dirty="0">
              <a:ln w="6600">
                <a:solidFill>
                  <a:srgbClr val="C0504D"/>
                </a:solidFill>
                <a:prstDash val="solid"/>
              </a:ln>
              <a:solidFill>
                <a:srgbClr val="FFFFFF"/>
              </a:solidFill>
              <a:effectLst>
                <a:outerShdw dist="38100" dir="2700000" algn="tl" rotWithShape="0">
                  <a:srgbClr val="C0504D"/>
                </a:outerShdw>
              </a:effectLst>
            </a:endParaRPr>
          </a:p>
        </p:txBody>
      </p:sp>
      <p:sp>
        <p:nvSpPr>
          <p:cNvPr id="5" name="TextBox 4"/>
          <p:cNvSpPr txBox="1"/>
          <p:nvPr/>
        </p:nvSpPr>
        <p:spPr>
          <a:xfrm>
            <a:off x="830424" y="1306285"/>
            <a:ext cx="8864082" cy="3539430"/>
          </a:xfrm>
          <a:prstGeom prst="rect">
            <a:avLst/>
          </a:prstGeom>
          <a:noFill/>
        </p:spPr>
        <p:txBody>
          <a:bodyPr wrap="square" rtlCol="0">
            <a:spAutoFit/>
          </a:bodyPr>
          <a:lstStyle/>
          <a:p>
            <a:r>
              <a:rPr lang="en-AU" sz="2800" dirty="0" smtClean="0"/>
              <a:t>Continuing Professional </a:t>
            </a:r>
          </a:p>
          <a:p>
            <a:r>
              <a:rPr lang="en-AU" sz="2800" dirty="0" smtClean="0"/>
              <a:t>Development</a:t>
            </a:r>
          </a:p>
          <a:p>
            <a:endParaRPr lang="en-AU" sz="2800" dirty="0"/>
          </a:p>
          <a:p>
            <a:r>
              <a:rPr lang="en-AU" sz="2800" dirty="0" smtClean="0"/>
              <a:t>April 2018</a:t>
            </a:r>
          </a:p>
          <a:p>
            <a:endParaRPr lang="en-AU" sz="2800" dirty="0"/>
          </a:p>
          <a:p>
            <a:r>
              <a:rPr lang="en-AU" sz="2800" dirty="0" smtClean="0"/>
              <a:t>Eb Friedrich</a:t>
            </a:r>
          </a:p>
          <a:p>
            <a:r>
              <a:rPr lang="en-AU" sz="2800" dirty="0" smtClean="0"/>
              <a:t>Clinical Manager</a:t>
            </a:r>
          </a:p>
          <a:p>
            <a:r>
              <a:rPr lang="en-AU" sz="2800" dirty="0" smtClean="0"/>
              <a:t>Colbrow Medical</a:t>
            </a:r>
            <a:endParaRPr lang="en-AU" sz="2800" dirty="0"/>
          </a:p>
        </p:txBody>
      </p:sp>
      <p:pic>
        <p:nvPicPr>
          <p:cNvPr id="6" name="Picture 5"/>
          <p:cNvPicPr>
            <a:picLocks noChangeAspect="1"/>
          </p:cNvPicPr>
          <p:nvPr/>
        </p:nvPicPr>
        <p:blipFill>
          <a:blip r:embed="rId2"/>
          <a:stretch>
            <a:fillRect/>
          </a:stretch>
        </p:blipFill>
        <p:spPr>
          <a:xfrm>
            <a:off x="4646645" y="1174131"/>
            <a:ext cx="4749282" cy="4749282"/>
          </a:xfrm>
          <a:prstGeom prst="rect">
            <a:avLst/>
          </a:prstGeom>
        </p:spPr>
      </p:pic>
    </p:spTree>
    <p:extLst>
      <p:ext uri="{BB962C8B-B14F-4D97-AF65-F5344CB8AC3E}">
        <p14:creationId xmlns:p14="http://schemas.microsoft.com/office/powerpoint/2010/main" val="355635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441373" y="1255089"/>
            <a:ext cx="4524347" cy="5252176"/>
          </a:xfrm>
          <a:prstGeom prst="rect">
            <a:avLst/>
          </a:prstGeom>
        </p:spPr>
      </p:pic>
      <p:sp>
        <p:nvSpPr>
          <p:cNvPr id="3" name="TextBox 2"/>
          <p:cNvSpPr txBox="1"/>
          <p:nvPr/>
        </p:nvSpPr>
        <p:spPr>
          <a:xfrm>
            <a:off x="1271634" y="2098042"/>
            <a:ext cx="3013788" cy="3170099"/>
          </a:xfrm>
          <a:prstGeom prst="rect">
            <a:avLst/>
          </a:prstGeom>
          <a:noFill/>
        </p:spPr>
        <p:txBody>
          <a:bodyPr wrap="square" rtlCol="0">
            <a:spAutoFit/>
          </a:bodyPr>
          <a:lstStyle/>
          <a:p>
            <a:r>
              <a:rPr lang="en-AU" sz="4000" dirty="0"/>
              <a:t>This one probably occurs more often than anything else</a:t>
            </a:r>
          </a:p>
        </p:txBody>
      </p:sp>
      <p:sp>
        <p:nvSpPr>
          <p:cNvPr id="5" name="Rectangle 4"/>
          <p:cNvSpPr/>
          <p:nvPr/>
        </p:nvSpPr>
        <p:spPr>
          <a:xfrm>
            <a:off x="1076868" y="541661"/>
            <a:ext cx="2896819" cy="646331"/>
          </a:xfrm>
          <a:prstGeom prst="rect">
            <a:avLst/>
          </a:prstGeom>
          <a:noFill/>
        </p:spPr>
        <p:txBody>
          <a:bodyPr wrap="none" lIns="91440" tIns="45720" rIns="91440" bIns="45720">
            <a:spAutoFit/>
          </a:bodyPr>
          <a:lstStyle/>
          <a:p>
            <a:pPr algn="ctr"/>
            <a:r>
              <a:rPr lang="en-AU" sz="3600" b="1" cap="none" spc="0" dirty="0" smtClean="0">
                <a:ln w="6600">
                  <a:solidFill>
                    <a:schemeClr val="accent2"/>
                  </a:solidFill>
                  <a:prstDash val="solid"/>
                </a:ln>
                <a:solidFill>
                  <a:srgbClr val="FFFFFF"/>
                </a:solidFill>
                <a:effectLst>
                  <a:outerShdw dist="38100" dir="2700000" algn="tl" rotWithShape="0">
                    <a:schemeClr val="accent2"/>
                  </a:outerShdw>
                </a:effectLst>
              </a:rPr>
              <a:t>Spinal Trauma</a:t>
            </a:r>
            <a:endParaRPr lang="en-AU" sz="36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13671399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0784" y="1305076"/>
            <a:ext cx="6182180" cy="4722499"/>
          </a:xfrm>
          <a:prstGeom prst="rect">
            <a:avLst/>
          </a:prstGeom>
        </p:spPr>
      </p:pic>
      <p:sp>
        <p:nvSpPr>
          <p:cNvPr id="3" name="TextBox 2"/>
          <p:cNvSpPr txBox="1"/>
          <p:nvPr/>
        </p:nvSpPr>
        <p:spPr>
          <a:xfrm>
            <a:off x="970384" y="1668969"/>
            <a:ext cx="3097763" cy="3416320"/>
          </a:xfrm>
          <a:prstGeom prst="rect">
            <a:avLst/>
          </a:prstGeom>
          <a:noFill/>
        </p:spPr>
        <p:txBody>
          <a:bodyPr wrap="square" rtlCol="0">
            <a:spAutoFit/>
          </a:bodyPr>
          <a:lstStyle/>
          <a:p>
            <a:r>
              <a:rPr lang="en-AU" sz="3600" dirty="0"/>
              <a:t>Everyone is so paranoid about spinal cord </a:t>
            </a:r>
            <a:r>
              <a:rPr lang="en-AU" sz="3600" dirty="0" smtClean="0"/>
              <a:t>injury. </a:t>
            </a:r>
          </a:p>
          <a:p>
            <a:endParaRPr lang="en-AU" sz="3600" dirty="0"/>
          </a:p>
          <a:p>
            <a:r>
              <a:rPr lang="en-AU" sz="3600" dirty="0" smtClean="0"/>
              <a:t>Is this justified?</a:t>
            </a:r>
            <a:endParaRPr lang="en-AU" sz="3600" dirty="0"/>
          </a:p>
        </p:txBody>
      </p:sp>
      <p:sp>
        <p:nvSpPr>
          <p:cNvPr id="5" name="Rectangle 4"/>
          <p:cNvSpPr/>
          <p:nvPr/>
        </p:nvSpPr>
        <p:spPr>
          <a:xfrm>
            <a:off x="896687" y="516103"/>
            <a:ext cx="2896819" cy="646331"/>
          </a:xfrm>
          <a:prstGeom prst="rect">
            <a:avLst/>
          </a:prstGeom>
          <a:noFill/>
        </p:spPr>
        <p:txBody>
          <a:bodyPr wrap="none" lIns="91440" tIns="45720" rIns="91440" bIns="45720">
            <a:spAutoFit/>
          </a:bodyPr>
          <a:lstStyle/>
          <a:p>
            <a:pPr algn="ctr"/>
            <a:r>
              <a:rPr lang="en-US" sz="3600" b="1" cap="none" spc="0" dirty="0" smtClean="0">
                <a:ln w="6600">
                  <a:solidFill>
                    <a:schemeClr val="accent2"/>
                  </a:solidFill>
                  <a:prstDash val="solid"/>
                </a:ln>
                <a:solidFill>
                  <a:srgbClr val="FFFFFF"/>
                </a:solidFill>
                <a:effectLst>
                  <a:outerShdw dist="38100" dir="2700000" algn="tl" rotWithShape="0">
                    <a:schemeClr val="accent2"/>
                  </a:outerShdw>
                </a:effectLst>
              </a:rPr>
              <a:t>Spinal Trauma</a:t>
            </a:r>
            <a:endParaRPr lang="en-US" sz="36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39626301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30827" y="249113"/>
            <a:ext cx="8025007" cy="6490214"/>
          </a:xfrm>
          <a:prstGeom prst="rect">
            <a:avLst/>
          </a:prstGeom>
        </p:spPr>
      </p:pic>
      <p:sp>
        <p:nvSpPr>
          <p:cNvPr id="3" name="TextBox 2"/>
          <p:cNvSpPr txBox="1"/>
          <p:nvPr/>
        </p:nvSpPr>
        <p:spPr>
          <a:xfrm>
            <a:off x="1063691" y="2417002"/>
            <a:ext cx="2547257" cy="1077218"/>
          </a:xfrm>
          <a:prstGeom prst="rect">
            <a:avLst/>
          </a:prstGeom>
          <a:noFill/>
        </p:spPr>
        <p:txBody>
          <a:bodyPr wrap="square" rtlCol="0">
            <a:spAutoFit/>
          </a:bodyPr>
          <a:lstStyle/>
          <a:p>
            <a:r>
              <a:rPr lang="en-AU" sz="3200" dirty="0" smtClean="0"/>
              <a:t>Are we being overcautious?</a:t>
            </a:r>
            <a:endParaRPr lang="en-AU" sz="3200" dirty="0"/>
          </a:p>
        </p:txBody>
      </p:sp>
      <p:sp>
        <p:nvSpPr>
          <p:cNvPr id="4" name="TextBox 3"/>
          <p:cNvSpPr txBox="1"/>
          <p:nvPr/>
        </p:nvSpPr>
        <p:spPr>
          <a:xfrm>
            <a:off x="681136" y="503853"/>
            <a:ext cx="2929812" cy="646331"/>
          </a:xfrm>
          <a:prstGeom prst="rect">
            <a:avLst/>
          </a:prstGeom>
          <a:noFill/>
        </p:spPr>
        <p:txBody>
          <a:bodyPr wrap="square" rtlCol="0">
            <a:spAutoFit/>
          </a:bodyPr>
          <a:lstStyle/>
          <a:p>
            <a:pPr lvl="0" algn="ctr"/>
            <a:r>
              <a:rPr lang="en-US" sz="3600" b="1">
                <a:ln w="6600">
                  <a:solidFill>
                    <a:srgbClr val="C0504D"/>
                  </a:solidFill>
                  <a:prstDash val="solid"/>
                </a:ln>
                <a:solidFill>
                  <a:srgbClr val="FFFFFF"/>
                </a:solidFill>
                <a:effectLst>
                  <a:outerShdw dist="38100" dir="2700000" algn="tl" rotWithShape="0">
                    <a:srgbClr val="C0504D"/>
                  </a:outerShdw>
                </a:effectLst>
              </a:rPr>
              <a:t>Spinal Trauma</a:t>
            </a:r>
            <a:endParaRPr lang="en-US" sz="3600" b="1" dirty="0">
              <a:ln w="6600">
                <a:solidFill>
                  <a:srgbClr val="C0504D"/>
                </a:solidFill>
                <a:prstDash val="solid"/>
              </a:ln>
              <a:solidFill>
                <a:srgbClr val="FFFFFF"/>
              </a:solidFill>
              <a:effectLst>
                <a:outerShdw dist="38100" dir="2700000" algn="tl" rotWithShape="0">
                  <a:srgbClr val="C0504D"/>
                </a:outerShdw>
              </a:effectLst>
            </a:endParaRPr>
          </a:p>
        </p:txBody>
      </p:sp>
    </p:spTree>
    <p:extLst>
      <p:ext uri="{BB962C8B-B14F-4D97-AF65-F5344CB8AC3E}">
        <p14:creationId xmlns:p14="http://schemas.microsoft.com/office/powerpoint/2010/main" val="39411573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58815" y="1823475"/>
            <a:ext cx="6946253" cy="4337348"/>
          </a:xfrm>
          <a:prstGeom prst="rect">
            <a:avLst/>
          </a:prstGeom>
        </p:spPr>
      </p:pic>
      <p:sp>
        <p:nvSpPr>
          <p:cNvPr id="4" name="TextBox 3"/>
          <p:cNvSpPr txBox="1"/>
          <p:nvPr/>
        </p:nvSpPr>
        <p:spPr>
          <a:xfrm>
            <a:off x="4818874" y="1178865"/>
            <a:ext cx="1380931" cy="1569660"/>
          </a:xfrm>
          <a:prstGeom prst="rect">
            <a:avLst/>
          </a:prstGeom>
          <a:noFill/>
        </p:spPr>
        <p:txBody>
          <a:bodyPr wrap="square" rtlCol="0">
            <a:spAutoFit/>
          </a:bodyPr>
          <a:lstStyle/>
          <a:p>
            <a:r>
              <a:rPr lang="en-AU" sz="9600" b="1" dirty="0"/>
              <a:t>?</a:t>
            </a:r>
          </a:p>
        </p:txBody>
      </p:sp>
      <p:sp>
        <p:nvSpPr>
          <p:cNvPr id="5" name="TextBox 4"/>
          <p:cNvSpPr txBox="1"/>
          <p:nvPr/>
        </p:nvSpPr>
        <p:spPr>
          <a:xfrm>
            <a:off x="7124315" y="1244378"/>
            <a:ext cx="1558212" cy="1569660"/>
          </a:xfrm>
          <a:prstGeom prst="rect">
            <a:avLst/>
          </a:prstGeom>
          <a:noFill/>
        </p:spPr>
        <p:txBody>
          <a:bodyPr wrap="square" rtlCol="0">
            <a:spAutoFit/>
          </a:bodyPr>
          <a:lstStyle/>
          <a:p>
            <a:r>
              <a:rPr lang="en-AU" sz="9600" b="1" dirty="0"/>
              <a:t>?</a:t>
            </a:r>
          </a:p>
        </p:txBody>
      </p:sp>
      <p:sp>
        <p:nvSpPr>
          <p:cNvPr id="6" name="Rectangle 5"/>
          <p:cNvSpPr/>
          <p:nvPr/>
        </p:nvSpPr>
        <p:spPr>
          <a:xfrm>
            <a:off x="5949967" y="3244333"/>
            <a:ext cx="292068" cy="369332"/>
          </a:xfrm>
          <a:prstGeom prst="rect">
            <a:avLst/>
          </a:prstGeom>
        </p:spPr>
        <p:txBody>
          <a:bodyPr wrap="none">
            <a:spAutoFit/>
          </a:bodyPr>
          <a:lstStyle/>
          <a:p>
            <a:r>
              <a:rPr lang="en-AU" b="1" dirty="0"/>
              <a:t>?</a:t>
            </a:r>
          </a:p>
        </p:txBody>
      </p:sp>
      <p:sp>
        <p:nvSpPr>
          <p:cNvPr id="7" name="TextBox 6"/>
          <p:cNvSpPr txBox="1"/>
          <p:nvPr/>
        </p:nvSpPr>
        <p:spPr>
          <a:xfrm>
            <a:off x="9321283" y="1244378"/>
            <a:ext cx="1045029" cy="1569660"/>
          </a:xfrm>
          <a:prstGeom prst="rect">
            <a:avLst/>
          </a:prstGeom>
          <a:noFill/>
        </p:spPr>
        <p:txBody>
          <a:bodyPr wrap="square" rtlCol="0">
            <a:spAutoFit/>
          </a:bodyPr>
          <a:lstStyle/>
          <a:p>
            <a:r>
              <a:rPr lang="en-AU" sz="9600" b="1" dirty="0"/>
              <a:t>?</a:t>
            </a:r>
          </a:p>
        </p:txBody>
      </p:sp>
      <p:sp>
        <p:nvSpPr>
          <p:cNvPr id="3" name="TextBox 2"/>
          <p:cNvSpPr txBox="1"/>
          <p:nvPr/>
        </p:nvSpPr>
        <p:spPr>
          <a:xfrm>
            <a:off x="1067134" y="1823475"/>
            <a:ext cx="2512871" cy="3416320"/>
          </a:xfrm>
          <a:prstGeom prst="rect">
            <a:avLst/>
          </a:prstGeom>
          <a:noFill/>
        </p:spPr>
        <p:txBody>
          <a:bodyPr wrap="square" rtlCol="0">
            <a:spAutoFit/>
          </a:bodyPr>
          <a:lstStyle/>
          <a:p>
            <a:r>
              <a:rPr lang="en-AU" sz="3600" dirty="0" smtClean="0"/>
              <a:t>Where’s the evidence?</a:t>
            </a:r>
          </a:p>
          <a:p>
            <a:endParaRPr lang="en-AU" sz="3600" dirty="0"/>
          </a:p>
          <a:p>
            <a:r>
              <a:rPr lang="en-AU" sz="3600" dirty="0" smtClean="0"/>
              <a:t>Why the change in thinking?</a:t>
            </a:r>
            <a:endParaRPr lang="en-AU" sz="3600" dirty="0"/>
          </a:p>
        </p:txBody>
      </p:sp>
      <p:sp>
        <p:nvSpPr>
          <p:cNvPr id="8" name="TextBox 7"/>
          <p:cNvSpPr txBox="1"/>
          <p:nvPr/>
        </p:nvSpPr>
        <p:spPr>
          <a:xfrm>
            <a:off x="578889" y="532534"/>
            <a:ext cx="3228003" cy="646331"/>
          </a:xfrm>
          <a:prstGeom prst="rect">
            <a:avLst/>
          </a:prstGeom>
          <a:noFill/>
        </p:spPr>
        <p:txBody>
          <a:bodyPr wrap="square" rtlCol="0">
            <a:spAutoFit/>
          </a:bodyPr>
          <a:lstStyle/>
          <a:p>
            <a:pPr lvl="0" algn="ctr"/>
            <a:r>
              <a:rPr lang="en-US" sz="3600" b="1" dirty="0">
                <a:ln w="6600">
                  <a:solidFill>
                    <a:srgbClr val="C0504D"/>
                  </a:solidFill>
                  <a:prstDash val="solid"/>
                </a:ln>
                <a:solidFill>
                  <a:srgbClr val="FFFFFF"/>
                </a:solidFill>
                <a:effectLst>
                  <a:outerShdw dist="38100" dir="2700000" algn="tl" rotWithShape="0">
                    <a:srgbClr val="C0504D"/>
                  </a:outerShdw>
                </a:effectLst>
              </a:rPr>
              <a:t>Spinal Trauma</a:t>
            </a:r>
          </a:p>
        </p:txBody>
      </p:sp>
    </p:spTree>
    <p:extLst>
      <p:ext uri="{BB962C8B-B14F-4D97-AF65-F5344CB8AC3E}">
        <p14:creationId xmlns:p14="http://schemas.microsoft.com/office/powerpoint/2010/main" val="39846274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5876" y="1240971"/>
            <a:ext cx="4554118" cy="5464941"/>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9994" y="1240971"/>
            <a:ext cx="3490006" cy="5464941"/>
          </a:xfrm>
          <a:prstGeom prst="rect">
            <a:avLst/>
          </a:prstGeom>
        </p:spPr>
      </p:pic>
      <p:sp>
        <p:nvSpPr>
          <p:cNvPr id="4" name="TextBox 3"/>
          <p:cNvSpPr txBox="1"/>
          <p:nvPr/>
        </p:nvSpPr>
        <p:spPr>
          <a:xfrm>
            <a:off x="1362270" y="1800808"/>
            <a:ext cx="1674561" cy="3108543"/>
          </a:xfrm>
          <a:prstGeom prst="rect">
            <a:avLst/>
          </a:prstGeom>
          <a:noFill/>
        </p:spPr>
        <p:txBody>
          <a:bodyPr wrap="square" rtlCol="0">
            <a:spAutoFit/>
          </a:bodyPr>
          <a:lstStyle/>
          <a:p>
            <a:r>
              <a:rPr lang="en-AU" sz="2800" dirty="0" smtClean="0"/>
              <a:t>HOW THINGS CHANGE…</a:t>
            </a:r>
          </a:p>
          <a:p>
            <a:endParaRPr lang="en-AU" sz="2800" dirty="0"/>
          </a:p>
          <a:p>
            <a:r>
              <a:rPr lang="en-AU" sz="2800" dirty="0" smtClean="0"/>
              <a:t>And, will always change</a:t>
            </a:r>
            <a:endParaRPr lang="en-AU" sz="2800" dirty="0"/>
          </a:p>
        </p:txBody>
      </p:sp>
      <p:sp>
        <p:nvSpPr>
          <p:cNvPr id="5" name="TextBox 4"/>
          <p:cNvSpPr txBox="1"/>
          <p:nvPr/>
        </p:nvSpPr>
        <p:spPr>
          <a:xfrm>
            <a:off x="653143" y="529326"/>
            <a:ext cx="3694922" cy="646331"/>
          </a:xfrm>
          <a:prstGeom prst="rect">
            <a:avLst/>
          </a:prstGeom>
          <a:noFill/>
        </p:spPr>
        <p:txBody>
          <a:bodyPr wrap="square" rtlCol="0">
            <a:spAutoFit/>
          </a:bodyPr>
          <a:lstStyle/>
          <a:p>
            <a:pPr lvl="0" algn="ctr"/>
            <a:r>
              <a:rPr lang="en-US" sz="3600" b="1" dirty="0">
                <a:ln w="6600">
                  <a:solidFill>
                    <a:srgbClr val="C0504D"/>
                  </a:solidFill>
                  <a:prstDash val="solid"/>
                </a:ln>
                <a:solidFill>
                  <a:srgbClr val="FFFFFF"/>
                </a:solidFill>
                <a:effectLst>
                  <a:outerShdw dist="38100" dir="2700000" algn="tl" rotWithShape="0">
                    <a:srgbClr val="C0504D"/>
                  </a:outerShdw>
                </a:effectLst>
              </a:rPr>
              <a:t>Spinal Trauma</a:t>
            </a:r>
          </a:p>
        </p:txBody>
      </p:sp>
    </p:spTree>
    <p:extLst>
      <p:ext uri="{BB962C8B-B14F-4D97-AF65-F5344CB8AC3E}">
        <p14:creationId xmlns:p14="http://schemas.microsoft.com/office/powerpoint/2010/main" val="9869345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4439" y="1196838"/>
            <a:ext cx="10907487" cy="4893647"/>
          </a:xfrm>
          <a:prstGeom prst="rect">
            <a:avLst/>
          </a:prstGeom>
          <a:noFill/>
        </p:spPr>
        <p:txBody>
          <a:bodyPr wrap="square" rtlCol="0">
            <a:spAutoFit/>
          </a:bodyPr>
          <a:lstStyle/>
          <a:p>
            <a:pPr algn="ctr"/>
            <a:endParaRPr lang="en-AU" sz="3600" dirty="0" smtClean="0"/>
          </a:p>
          <a:p>
            <a:pPr algn="ctr"/>
            <a:r>
              <a:rPr lang="en-AU" sz="3600" dirty="0" smtClean="0"/>
              <a:t>“NO </a:t>
            </a:r>
            <a:r>
              <a:rPr lang="en-AU" sz="3600" dirty="0"/>
              <a:t>STUDIES HAVE SHOWN THAT SPINAL IMMOBILISATION IMPROVED NEUROLOGICAL </a:t>
            </a:r>
            <a:r>
              <a:rPr lang="en-AU" sz="3600" dirty="0" smtClean="0"/>
              <a:t>OUTCOMES”</a:t>
            </a:r>
          </a:p>
          <a:p>
            <a:endParaRPr lang="en-AU" sz="2800" i="1" dirty="0" smtClean="0"/>
          </a:p>
          <a:p>
            <a:r>
              <a:rPr lang="en-AU" sz="2800" i="1" dirty="0" smtClean="0"/>
              <a:t>ARC </a:t>
            </a:r>
            <a:r>
              <a:rPr lang="en-AU" sz="2800" i="1" dirty="0"/>
              <a:t>Sub Committee Evidence </a:t>
            </a:r>
            <a:r>
              <a:rPr lang="en-AU" sz="2800" i="1" dirty="0" smtClean="0"/>
              <a:t>Worksheet (2016)</a:t>
            </a:r>
          </a:p>
          <a:p>
            <a:r>
              <a:rPr lang="en-AU" sz="2800" i="1" dirty="0" smtClean="0"/>
              <a:t>ILCOR (International Liaison Committee on Resuscitation 2016)</a:t>
            </a:r>
          </a:p>
          <a:p>
            <a:r>
              <a:rPr lang="en-AU" sz="2800" dirty="0"/>
              <a:t>CoSTR </a:t>
            </a:r>
            <a:r>
              <a:rPr lang="en-AU" sz="2800" dirty="0" smtClean="0"/>
              <a:t>2015 (Consensus </a:t>
            </a:r>
            <a:r>
              <a:rPr lang="en-AU" sz="2800" dirty="0"/>
              <a:t>on Science and </a:t>
            </a:r>
            <a:r>
              <a:rPr lang="en-AU" sz="2800" dirty="0" smtClean="0"/>
              <a:t>Treatment) </a:t>
            </a:r>
            <a:r>
              <a:rPr lang="en-AU" sz="2800" dirty="0"/>
              <a:t>Recommendations </a:t>
            </a:r>
            <a:r>
              <a:rPr lang="en-AU" sz="2800" dirty="0" smtClean="0"/>
              <a:t>finding</a:t>
            </a:r>
            <a:r>
              <a:rPr lang="en-AU" sz="2800" dirty="0"/>
              <a:t>: “weak recommendation, low quality evidence</a:t>
            </a:r>
            <a:r>
              <a:rPr lang="en-AU" sz="2800" dirty="0" smtClean="0"/>
              <a:t>”.</a:t>
            </a:r>
            <a:endParaRPr lang="en-AU" sz="2800" i="1" dirty="0" smtClean="0"/>
          </a:p>
          <a:p>
            <a:r>
              <a:rPr lang="en-AU" sz="2800" i="1" dirty="0" smtClean="0"/>
              <a:t>ANZCOR Guidelines 9.1.6 Jan 2016</a:t>
            </a:r>
            <a:endParaRPr lang="en-AU" sz="2800" i="1" dirty="0"/>
          </a:p>
        </p:txBody>
      </p:sp>
      <p:sp>
        <p:nvSpPr>
          <p:cNvPr id="4" name="TextBox 3"/>
          <p:cNvSpPr txBox="1"/>
          <p:nvPr/>
        </p:nvSpPr>
        <p:spPr>
          <a:xfrm>
            <a:off x="0" y="550507"/>
            <a:ext cx="4665306" cy="646331"/>
          </a:xfrm>
          <a:prstGeom prst="rect">
            <a:avLst/>
          </a:prstGeom>
          <a:noFill/>
        </p:spPr>
        <p:txBody>
          <a:bodyPr wrap="square" rtlCol="0">
            <a:spAutoFit/>
          </a:bodyPr>
          <a:lstStyle/>
          <a:p>
            <a:pPr lvl="0" algn="ctr"/>
            <a:r>
              <a:rPr lang="en-US" sz="3600" b="1" dirty="0">
                <a:ln w="6600">
                  <a:solidFill>
                    <a:srgbClr val="C0504D"/>
                  </a:solidFill>
                  <a:prstDash val="solid"/>
                </a:ln>
                <a:solidFill>
                  <a:srgbClr val="FFFFFF"/>
                </a:solidFill>
                <a:effectLst>
                  <a:outerShdw dist="38100" dir="2700000" algn="tl" rotWithShape="0">
                    <a:srgbClr val="C0504D"/>
                  </a:outerShdw>
                </a:effectLst>
              </a:rPr>
              <a:t>Spinal Trauma</a:t>
            </a:r>
          </a:p>
        </p:txBody>
      </p:sp>
    </p:spTree>
    <p:extLst>
      <p:ext uri="{BB962C8B-B14F-4D97-AF65-F5344CB8AC3E}">
        <p14:creationId xmlns:p14="http://schemas.microsoft.com/office/powerpoint/2010/main" val="27821661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9166" y="1150185"/>
            <a:ext cx="11271379" cy="4832092"/>
          </a:xfrm>
          <a:prstGeom prst="rect">
            <a:avLst/>
          </a:prstGeom>
          <a:noFill/>
        </p:spPr>
        <p:txBody>
          <a:bodyPr wrap="square" rtlCol="0">
            <a:spAutoFit/>
          </a:bodyPr>
          <a:lstStyle/>
          <a:p>
            <a:r>
              <a:rPr lang="en-AU" u="sng" dirty="0" err="1" smtClean="0">
                <a:hlinkClick r:id="rId2" tooltip="Academic emergency medicine : official journal of the Society for Academic Emergency Medicine."/>
              </a:rPr>
              <a:t>Acad</a:t>
            </a:r>
            <a:r>
              <a:rPr lang="en-AU" u="sng" dirty="0" smtClean="0">
                <a:hlinkClick r:id="rId2" tooltip="Academic emergency medicine : official journal of the Society for Academic Emergency Medicine."/>
              </a:rPr>
              <a:t> </a:t>
            </a:r>
            <a:r>
              <a:rPr lang="en-AU" u="sng" dirty="0" err="1">
                <a:hlinkClick r:id="rId2" tooltip="Academic emergency medicine : official journal of the Society for Academic Emergency Medicine."/>
              </a:rPr>
              <a:t>Emerg</a:t>
            </a:r>
            <a:r>
              <a:rPr lang="en-AU" u="sng" dirty="0">
                <a:hlinkClick r:id="rId2" tooltip="Academic emergency medicine : official journal of the Society for Academic Emergency Medicine."/>
              </a:rPr>
              <a:t> Med.</a:t>
            </a:r>
            <a:r>
              <a:rPr lang="en-AU" dirty="0"/>
              <a:t> 1998 Mar;5(3):214-9</a:t>
            </a:r>
            <a:r>
              <a:rPr lang="en-AU" dirty="0" smtClean="0"/>
              <a:t>.  </a:t>
            </a:r>
            <a:r>
              <a:rPr lang="en-AU" b="1" dirty="0" smtClean="0"/>
              <a:t>Out-of-hospital </a:t>
            </a:r>
            <a:r>
              <a:rPr lang="en-AU" b="1" dirty="0"/>
              <a:t>spinal immobilization: its effect on neurologic injury.</a:t>
            </a:r>
          </a:p>
          <a:p>
            <a:r>
              <a:rPr lang="en-AU" u="sng" dirty="0" err="1">
                <a:hlinkClick r:id="rId3"/>
              </a:rPr>
              <a:t>Hauswald</a:t>
            </a:r>
            <a:r>
              <a:rPr lang="en-AU" u="sng" dirty="0">
                <a:hlinkClick r:id="rId3"/>
              </a:rPr>
              <a:t> M</a:t>
            </a:r>
            <a:r>
              <a:rPr lang="en-AU" baseline="30000" dirty="0"/>
              <a:t>1</a:t>
            </a:r>
            <a:r>
              <a:rPr lang="en-AU" dirty="0"/>
              <a:t>, </a:t>
            </a:r>
            <a:r>
              <a:rPr lang="en-AU" u="sng" dirty="0">
                <a:hlinkClick r:id="rId4"/>
              </a:rPr>
              <a:t>Ong G</a:t>
            </a:r>
            <a:r>
              <a:rPr lang="en-AU" dirty="0"/>
              <a:t>, </a:t>
            </a:r>
            <a:r>
              <a:rPr lang="en-AU" u="sng" dirty="0">
                <a:hlinkClick r:id="rId5"/>
              </a:rPr>
              <a:t>Tandberg D</a:t>
            </a:r>
            <a:r>
              <a:rPr lang="en-AU" dirty="0"/>
              <a:t>, </a:t>
            </a:r>
            <a:r>
              <a:rPr lang="en-AU" u="sng" dirty="0">
                <a:hlinkClick r:id="rId6"/>
              </a:rPr>
              <a:t>Omar Z</a:t>
            </a:r>
            <a:r>
              <a:rPr lang="en-AU" dirty="0"/>
              <a:t>.</a:t>
            </a:r>
          </a:p>
          <a:p>
            <a:endParaRPr lang="en-AU" b="1" cap="all" dirty="0"/>
          </a:p>
          <a:p>
            <a:r>
              <a:rPr lang="en-AU" b="1" cap="all" dirty="0"/>
              <a:t>OBJECTIVE</a:t>
            </a:r>
            <a:r>
              <a:rPr lang="en-AU" b="1" cap="all" dirty="0" smtClean="0"/>
              <a:t>:</a:t>
            </a:r>
            <a:endParaRPr lang="en-AU" b="1" cap="all" dirty="0"/>
          </a:p>
          <a:p>
            <a:r>
              <a:rPr lang="en-AU" sz="2000" dirty="0"/>
              <a:t>To examine the effect of emergency immobilization on neurologic outcome of patients who have blunt traumatic spinal injuries.</a:t>
            </a:r>
          </a:p>
          <a:p>
            <a:endParaRPr lang="en-AU" b="1" cap="all" dirty="0" smtClean="0"/>
          </a:p>
          <a:p>
            <a:r>
              <a:rPr lang="en-AU" b="1" cap="all" dirty="0" smtClean="0"/>
              <a:t>METHODS:</a:t>
            </a:r>
            <a:endParaRPr lang="en-AU" b="1" cap="all" dirty="0"/>
          </a:p>
          <a:p>
            <a:r>
              <a:rPr lang="en-AU" sz="2000" dirty="0"/>
              <a:t>A 5-year retrospective chart review was carried out at 2 university hospitals. All patients with acute blunt traumatic spinal or spinal cord injuries transported directly from the injury site to the hospital were entered. None of the 120 patients seen at the University of Malaya had spinal immobilization during transport, whereas all 334 patients seen at the University of New Mexico did. The 2 hospitals were comparable in physician training and clinical resources. Neurologic injuries were assigned to 2 categories, disabling or not disabling, by 2 physicians acting independently and blinded to the hospital of origin. Data were analysed using multivariate logistic regression, with hospital location, patient age, gender, anatomic level of injury, and injury mechanism serving as explanatory variables.</a:t>
            </a:r>
          </a:p>
        </p:txBody>
      </p:sp>
      <p:sp>
        <p:nvSpPr>
          <p:cNvPr id="3" name="TextBox 2"/>
          <p:cNvSpPr txBox="1"/>
          <p:nvPr/>
        </p:nvSpPr>
        <p:spPr>
          <a:xfrm>
            <a:off x="242595" y="503854"/>
            <a:ext cx="10991462" cy="646331"/>
          </a:xfrm>
          <a:prstGeom prst="rect">
            <a:avLst/>
          </a:prstGeom>
          <a:noFill/>
        </p:spPr>
        <p:txBody>
          <a:bodyPr wrap="square" rtlCol="0">
            <a:spAutoFit/>
          </a:bodyPr>
          <a:lstStyle/>
          <a:p>
            <a:pPr lvl="0" algn="ctr"/>
            <a:r>
              <a:rPr lang="en-US" sz="3600" b="1" dirty="0">
                <a:ln w="6600">
                  <a:solidFill>
                    <a:srgbClr val="C0504D"/>
                  </a:solidFill>
                  <a:prstDash val="solid"/>
                </a:ln>
                <a:solidFill>
                  <a:srgbClr val="FFFFFF"/>
                </a:solidFill>
                <a:effectLst>
                  <a:outerShdw dist="38100" dir="2700000" algn="tl" rotWithShape="0">
                    <a:srgbClr val="C0504D"/>
                  </a:outerShdw>
                </a:effectLst>
              </a:rPr>
              <a:t>Spinal </a:t>
            </a:r>
            <a:r>
              <a:rPr lang="en-US" sz="3600" b="1" dirty="0" smtClean="0">
                <a:ln w="6600">
                  <a:solidFill>
                    <a:srgbClr val="C0504D"/>
                  </a:solidFill>
                  <a:prstDash val="solid"/>
                </a:ln>
                <a:solidFill>
                  <a:srgbClr val="FFFFFF"/>
                </a:solidFill>
                <a:effectLst>
                  <a:outerShdw dist="38100" dir="2700000" algn="tl" rotWithShape="0">
                    <a:srgbClr val="C0504D"/>
                  </a:outerShdw>
                </a:effectLst>
              </a:rPr>
              <a:t>Trauma – The Malaysian Experience</a:t>
            </a:r>
            <a:endParaRPr lang="en-US" sz="3600" b="1" dirty="0">
              <a:ln w="6600">
                <a:solidFill>
                  <a:srgbClr val="C0504D"/>
                </a:solidFill>
                <a:prstDash val="solid"/>
              </a:ln>
              <a:solidFill>
                <a:srgbClr val="FFFFFF"/>
              </a:solidFill>
              <a:effectLst>
                <a:outerShdw dist="38100" dir="2700000" algn="tl" rotWithShape="0">
                  <a:srgbClr val="C0504D"/>
                </a:outerShdw>
              </a:effectLst>
            </a:endParaRPr>
          </a:p>
        </p:txBody>
      </p:sp>
    </p:spTree>
    <p:extLst>
      <p:ext uri="{BB962C8B-B14F-4D97-AF65-F5344CB8AC3E}">
        <p14:creationId xmlns:p14="http://schemas.microsoft.com/office/powerpoint/2010/main" val="9140864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7788" y="1249164"/>
            <a:ext cx="10282334" cy="5201424"/>
          </a:xfrm>
          <a:prstGeom prst="rect">
            <a:avLst/>
          </a:prstGeom>
          <a:noFill/>
        </p:spPr>
        <p:txBody>
          <a:bodyPr wrap="square" rtlCol="0">
            <a:spAutoFit/>
          </a:bodyPr>
          <a:lstStyle/>
          <a:p>
            <a:r>
              <a:rPr lang="en-AU" sz="2400" b="1" cap="all" dirty="0"/>
              <a:t>RESULTS</a:t>
            </a:r>
            <a:r>
              <a:rPr lang="en-AU" sz="2400" b="1" cap="all" dirty="0" smtClean="0"/>
              <a:t>:</a:t>
            </a:r>
          </a:p>
          <a:p>
            <a:endParaRPr lang="en-AU" sz="2400" b="1" cap="all" dirty="0"/>
          </a:p>
          <a:p>
            <a:r>
              <a:rPr lang="en-AU" sz="2400" dirty="0" smtClean="0"/>
              <a:t>There </a:t>
            </a:r>
            <a:r>
              <a:rPr lang="en-AU" sz="2400" dirty="0"/>
              <a:t>was </a:t>
            </a:r>
            <a:r>
              <a:rPr lang="en-AU" sz="2400" i="1" u="sng" dirty="0"/>
              <a:t>less neurologic disability in the unimmobilized Malaysian patients </a:t>
            </a:r>
            <a:r>
              <a:rPr lang="en-AU" sz="2400" dirty="0"/>
              <a:t>(OR 2.03; 95% CI 1.03-3.99; p = 0.04). This corresponds to a &lt;2% chance that immobilization has any beneficial effect. Results were similar when the analysis was limited to patients with cervical injuries (OR 1.52; 95% CI 0.64-3.62; p = 0.34).</a:t>
            </a:r>
          </a:p>
          <a:p>
            <a:endParaRPr lang="en-AU" sz="2400" b="1" cap="all" dirty="0"/>
          </a:p>
          <a:p>
            <a:r>
              <a:rPr lang="en-AU" sz="2400" b="1" cap="all" dirty="0"/>
              <a:t>CONCLUSION</a:t>
            </a:r>
            <a:r>
              <a:rPr lang="en-AU" sz="2400" b="1" cap="all" dirty="0" smtClean="0"/>
              <a:t>: </a:t>
            </a:r>
            <a:r>
              <a:rPr lang="en-AU" sz="2000" b="1" i="1" cap="all" dirty="0" smtClean="0"/>
              <a:t>(caution required!)</a:t>
            </a:r>
          </a:p>
          <a:p>
            <a:endParaRPr lang="en-AU" sz="2000" b="1" i="1" cap="all" dirty="0"/>
          </a:p>
          <a:p>
            <a:r>
              <a:rPr lang="en-AU" sz="2400" i="1" dirty="0" smtClean="0"/>
              <a:t>Out-of-hospital </a:t>
            </a:r>
            <a:r>
              <a:rPr lang="en-AU" sz="2400" i="1" dirty="0"/>
              <a:t>immobilization has little or no effect on neurologic outcome in patients with blunt spinal injuries.</a:t>
            </a:r>
          </a:p>
          <a:p>
            <a:endParaRPr lang="en-AU" sz="2400" dirty="0"/>
          </a:p>
          <a:p>
            <a:r>
              <a:rPr lang="en-AU" sz="2400" dirty="0"/>
              <a:t>Many developing countries are using this </a:t>
            </a:r>
            <a:r>
              <a:rPr lang="en-AU" sz="2400" dirty="0" smtClean="0"/>
              <a:t>study not </a:t>
            </a:r>
            <a:r>
              <a:rPr lang="en-AU" sz="2400" dirty="0"/>
              <a:t>to proceed with costly training </a:t>
            </a:r>
            <a:r>
              <a:rPr lang="en-AU" sz="2400" dirty="0" smtClean="0"/>
              <a:t>and resources in </a:t>
            </a:r>
            <a:r>
              <a:rPr lang="en-AU" sz="2400" dirty="0"/>
              <a:t>pre hospital spinal immobilisation</a:t>
            </a:r>
          </a:p>
        </p:txBody>
      </p:sp>
      <p:sp>
        <p:nvSpPr>
          <p:cNvPr id="3" name="Rectangle 2"/>
          <p:cNvSpPr/>
          <p:nvPr/>
        </p:nvSpPr>
        <p:spPr>
          <a:xfrm>
            <a:off x="811763" y="522514"/>
            <a:ext cx="8332237" cy="646331"/>
          </a:xfrm>
          <a:prstGeom prst="rect">
            <a:avLst/>
          </a:prstGeom>
        </p:spPr>
        <p:txBody>
          <a:bodyPr wrap="square">
            <a:spAutoFit/>
          </a:bodyPr>
          <a:lstStyle/>
          <a:p>
            <a:pPr lvl="0" algn="ctr"/>
            <a:r>
              <a:rPr lang="en-US" sz="3600" b="1" dirty="0">
                <a:ln w="6600">
                  <a:solidFill>
                    <a:srgbClr val="C0504D"/>
                  </a:solidFill>
                  <a:prstDash val="solid"/>
                </a:ln>
                <a:solidFill>
                  <a:srgbClr val="FFFFFF"/>
                </a:solidFill>
                <a:effectLst>
                  <a:outerShdw dist="38100" dir="2700000" algn="tl" rotWithShape="0">
                    <a:srgbClr val="C0504D"/>
                  </a:outerShdw>
                </a:effectLst>
              </a:rPr>
              <a:t>Spinal Trauma – The Malaysian Experience</a:t>
            </a:r>
          </a:p>
        </p:txBody>
      </p:sp>
    </p:spTree>
    <p:extLst>
      <p:ext uri="{BB962C8B-B14F-4D97-AF65-F5344CB8AC3E}">
        <p14:creationId xmlns:p14="http://schemas.microsoft.com/office/powerpoint/2010/main" val="26200217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6489" y="1079393"/>
            <a:ext cx="11513976" cy="5262979"/>
          </a:xfrm>
          <a:prstGeom prst="rect">
            <a:avLst/>
          </a:prstGeom>
          <a:noFill/>
        </p:spPr>
        <p:txBody>
          <a:bodyPr wrap="square" rtlCol="0">
            <a:spAutoFit/>
          </a:bodyPr>
          <a:lstStyle/>
          <a:p>
            <a:pPr marL="285744" indent="-285744">
              <a:buFont typeface="Wingdings" panose="05000000000000000000" pitchFamily="2" charset="2"/>
              <a:buChar char="Ø"/>
            </a:pPr>
            <a:endParaRPr lang="en-AU" sz="2400" dirty="0" smtClean="0"/>
          </a:p>
          <a:p>
            <a:pPr marL="285744" indent="-285744">
              <a:buFont typeface="Wingdings" panose="05000000000000000000" pitchFamily="2" charset="2"/>
              <a:buChar char="Ø"/>
            </a:pPr>
            <a:r>
              <a:rPr lang="en-AU" sz="2400" dirty="0" smtClean="0"/>
              <a:t>Millions </a:t>
            </a:r>
            <a:r>
              <a:rPr lang="en-AU" sz="2400" dirty="0"/>
              <a:t>of people have </a:t>
            </a:r>
            <a:r>
              <a:rPr lang="en-AU" sz="2400" i="1" u="sng" dirty="0"/>
              <a:t>unnecessary spinal immobilisation</a:t>
            </a:r>
            <a:r>
              <a:rPr lang="en-AU" sz="2400" dirty="0"/>
              <a:t> resulting in huge health burden costs</a:t>
            </a:r>
          </a:p>
          <a:p>
            <a:pPr marL="285744" indent="-285744">
              <a:buFont typeface="Wingdings" panose="05000000000000000000" pitchFamily="2" charset="2"/>
              <a:buChar char="Ø"/>
            </a:pPr>
            <a:endParaRPr lang="en-AU" sz="2400" dirty="0"/>
          </a:p>
          <a:p>
            <a:pPr marL="285744" indent="-285744">
              <a:buFont typeface="Wingdings" panose="05000000000000000000" pitchFamily="2" charset="2"/>
              <a:buChar char="Ø"/>
            </a:pPr>
            <a:r>
              <a:rPr lang="en-AU" sz="2400" dirty="0"/>
              <a:t>Incidence of hospital admissions for Cx fractures in the general population, approx. 12/100,000</a:t>
            </a:r>
          </a:p>
          <a:p>
            <a:pPr marL="285744" indent="-285744">
              <a:buFont typeface="Wingdings" panose="05000000000000000000" pitchFamily="2" charset="2"/>
              <a:buChar char="Ø"/>
            </a:pPr>
            <a:endParaRPr lang="en-AU" sz="2400" dirty="0"/>
          </a:p>
          <a:p>
            <a:pPr marL="285744" indent="-285744">
              <a:buFont typeface="Wingdings" panose="05000000000000000000" pitchFamily="2" charset="2"/>
              <a:buChar char="Ø"/>
            </a:pPr>
            <a:r>
              <a:rPr lang="en-AU" sz="2400" dirty="0"/>
              <a:t>Only 2-4% of trauma patients have Cx spine injury (CSI) of which roughly 20% </a:t>
            </a:r>
            <a:r>
              <a:rPr lang="en-AU" sz="2400" dirty="0" smtClean="0"/>
              <a:t>of these have </a:t>
            </a:r>
            <a:r>
              <a:rPr lang="en-AU" sz="2400" dirty="0"/>
              <a:t>spinal cord injury (SCI)</a:t>
            </a:r>
          </a:p>
          <a:p>
            <a:pPr marL="285744" indent="-285744">
              <a:buFont typeface="Wingdings" panose="05000000000000000000" pitchFamily="2" charset="2"/>
              <a:buChar char="Ø"/>
            </a:pPr>
            <a:endParaRPr lang="en-AU" sz="2400" dirty="0"/>
          </a:p>
          <a:p>
            <a:pPr marL="285744" indent="-285744">
              <a:buFont typeface="Wingdings" panose="05000000000000000000" pitchFamily="2" charset="2"/>
              <a:buChar char="Ø"/>
            </a:pPr>
            <a:r>
              <a:rPr lang="en-AU" sz="2400" dirty="0"/>
              <a:t>Strong association b/t spinal cord injury and Traumatic Brain Injury (TBI)</a:t>
            </a:r>
          </a:p>
          <a:p>
            <a:pPr marL="285744" indent="-285744">
              <a:buFont typeface="Wingdings" panose="05000000000000000000" pitchFamily="2" charset="2"/>
              <a:buChar char="Ø"/>
            </a:pPr>
            <a:endParaRPr lang="en-AU" sz="2400" dirty="0"/>
          </a:p>
          <a:p>
            <a:pPr marL="285744" indent="-285744">
              <a:buFont typeface="Wingdings" panose="05000000000000000000" pitchFamily="2" charset="2"/>
              <a:buChar char="Ø"/>
            </a:pPr>
            <a:r>
              <a:rPr lang="en-AU" sz="2400" dirty="0"/>
              <a:t>Majority of CSI have injuries to other body parts – mostly head, chest and extremities</a:t>
            </a:r>
          </a:p>
          <a:p>
            <a:endParaRPr lang="en-AU" sz="2400" dirty="0"/>
          </a:p>
        </p:txBody>
      </p:sp>
      <p:sp>
        <p:nvSpPr>
          <p:cNvPr id="3" name="Rectangle 2"/>
          <p:cNvSpPr/>
          <p:nvPr/>
        </p:nvSpPr>
        <p:spPr>
          <a:xfrm>
            <a:off x="818263" y="517038"/>
            <a:ext cx="4565225" cy="646331"/>
          </a:xfrm>
          <a:prstGeom prst="rect">
            <a:avLst/>
          </a:prstGeom>
        </p:spPr>
        <p:txBody>
          <a:bodyPr wrap="none">
            <a:spAutoFit/>
          </a:bodyPr>
          <a:lstStyle/>
          <a:p>
            <a:pPr lvl="0" algn="ctr"/>
            <a:r>
              <a:rPr lang="en-US" sz="3600" b="1" dirty="0">
                <a:ln w="6600">
                  <a:solidFill>
                    <a:srgbClr val="C0504D"/>
                  </a:solidFill>
                  <a:prstDash val="solid"/>
                </a:ln>
                <a:solidFill>
                  <a:srgbClr val="FFFFFF"/>
                </a:solidFill>
                <a:effectLst>
                  <a:outerShdw dist="38100" dir="2700000" algn="tl" rotWithShape="0">
                    <a:srgbClr val="C0504D"/>
                  </a:outerShdw>
                </a:effectLst>
              </a:rPr>
              <a:t>Spinal </a:t>
            </a:r>
            <a:r>
              <a:rPr lang="en-US" sz="3600" b="1" dirty="0" smtClean="0">
                <a:ln w="6600">
                  <a:solidFill>
                    <a:srgbClr val="C0504D"/>
                  </a:solidFill>
                  <a:prstDash val="solid"/>
                </a:ln>
                <a:solidFill>
                  <a:srgbClr val="FFFFFF"/>
                </a:solidFill>
                <a:effectLst>
                  <a:outerShdw dist="38100" dir="2700000" algn="tl" rotWithShape="0">
                    <a:srgbClr val="C0504D"/>
                  </a:outerShdw>
                </a:effectLst>
              </a:rPr>
              <a:t>Trauma - Reality</a:t>
            </a:r>
            <a:endParaRPr lang="en-US" sz="3600" b="1" dirty="0">
              <a:ln w="6600">
                <a:solidFill>
                  <a:srgbClr val="C0504D"/>
                </a:solidFill>
                <a:prstDash val="solid"/>
              </a:ln>
              <a:solidFill>
                <a:srgbClr val="FFFFFF"/>
              </a:solidFill>
              <a:effectLst>
                <a:outerShdw dist="38100" dir="2700000" algn="tl" rotWithShape="0">
                  <a:srgbClr val="C0504D"/>
                </a:outerShdw>
              </a:effectLst>
            </a:endParaRPr>
          </a:p>
        </p:txBody>
      </p:sp>
    </p:spTree>
    <p:extLst>
      <p:ext uri="{BB962C8B-B14F-4D97-AF65-F5344CB8AC3E}">
        <p14:creationId xmlns:p14="http://schemas.microsoft.com/office/powerpoint/2010/main" val="24903767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9756" y="1249166"/>
            <a:ext cx="10543592" cy="5262979"/>
          </a:xfrm>
          <a:prstGeom prst="rect">
            <a:avLst/>
          </a:prstGeom>
          <a:noFill/>
        </p:spPr>
        <p:txBody>
          <a:bodyPr wrap="square" rtlCol="0">
            <a:spAutoFit/>
          </a:bodyPr>
          <a:lstStyle/>
          <a:p>
            <a:endParaRPr lang="en-AU" sz="2400" dirty="0"/>
          </a:p>
          <a:p>
            <a:pPr marL="285744" indent="-285744">
              <a:buFont typeface="Wingdings" panose="05000000000000000000" pitchFamily="2" charset="2"/>
              <a:buChar char="Ø"/>
            </a:pPr>
            <a:r>
              <a:rPr lang="en-AU" sz="2400" dirty="0"/>
              <a:t>Vast majority of trauma patients </a:t>
            </a:r>
            <a:r>
              <a:rPr lang="en-AU" sz="2400" i="1" u="sng" dirty="0"/>
              <a:t>do not </a:t>
            </a:r>
            <a:r>
              <a:rPr lang="en-AU" sz="2400" dirty="0"/>
              <a:t>require spinal immobilisation</a:t>
            </a:r>
          </a:p>
          <a:p>
            <a:pPr marL="285744" indent="-285744">
              <a:buFont typeface="Wingdings" panose="05000000000000000000" pitchFamily="2" charset="2"/>
              <a:buChar char="Ø"/>
            </a:pPr>
            <a:endParaRPr lang="en-AU" sz="2400" dirty="0"/>
          </a:p>
          <a:p>
            <a:pPr marL="285744" indent="-285744">
              <a:buFont typeface="Wingdings" panose="05000000000000000000" pitchFamily="2" charset="2"/>
              <a:buChar char="Ø"/>
            </a:pPr>
            <a:r>
              <a:rPr lang="en-AU" sz="2400" dirty="0"/>
              <a:t>Up to 40 – 50% can be safely cleared in the field by applying the Canadian C Spine criteria (100% specificity) and/or NEXUS criteria ( 99+% specificity)</a:t>
            </a:r>
          </a:p>
          <a:p>
            <a:pPr marL="285744" indent="-285744">
              <a:buFont typeface="Wingdings" panose="05000000000000000000" pitchFamily="2" charset="2"/>
              <a:buChar char="Ø"/>
            </a:pPr>
            <a:endParaRPr lang="en-AU" sz="2400" dirty="0"/>
          </a:p>
          <a:p>
            <a:pPr marL="285744" indent="-285744">
              <a:buFont typeface="Wingdings" panose="05000000000000000000" pitchFamily="2" charset="2"/>
              <a:buChar char="Ø"/>
            </a:pPr>
            <a:r>
              <a:rPr lang="en-AU" sz="2400" dirty="0"/>
              <a:t>A Cx Collar </a:t>
            </a:r>
            <a:r>
              <a:rPr lang="en-AU" sz="2400" i="1" u="sng" dirty="0"/>
              <a:t>does not </a:t>
            </a:r>
            <a:r>
              <a:rPr lang="en-AU" sz="2400" dirty="0"/>
              <a:t>immobilise the neck. Even a neck halo has 4% range of movement</a:t>
            </a:r>
          </a:p>
          <a:p>
            <a:pPr marL="285744" indent="-285744">
              <a:buFont typeface="Wingdings" panose="05000000000000000000" pitchFamily="2" charset="2"/>
              <a:buChar char="Ø"/>
            </a:pPr>
            <a:endParaRPr lang="en-AU" sz="2400" dirty="0"/>
          </a:p>
          <a:p>
            <a:pPr marL="285744" indent="-285744">
              <a:buFont typeface="Wingdings" panose="05000000000000000000" pitchFamily="2" charset="2"/>
              <a:buChar char="Ø"/>
            </a:pPr>
            <a:r>
              <a:rPr lang="en-AU" sz="2400" dirty="0"/>
              <a:t>You cannot “immobilise” the spine in field. There is no evidence to support current spinal immobilisation </a:t>
            </a:r>
            <a:r>
              <a:rPr lang="en-AU" sz="2400" dirty="0" smtClean="0"/>
              <a:t>practice </a:t>
            </a:r>
            <a:r>
              <a:rPr lang="en-AU" sz="2400" dirty="0" smtClean="0">
                <a:solidFill>
                  <a:srgbClr val="FF0000"/>
                </a:solidFill>
              </a:rPr>
              <a:t>(</a:t>
            </a:r>
            <a:r>
              <a:rPr lang="en-AU" sz="2400" i="1" u="sng" dirty="0" smtClean="0">
                <a:solidFill>
                  <a:srgbClr val="FF0000"/>
                </a:solidFill>
              </a:rPr>
              <a:t>but you can &amp; do “stabilise”</a:t>
            </a:r>
            <a:r>
              <a:rPr lang="en-AU" sz="2400" dirty="0" smtClean="0">
                <a:solidFill>
                  <a:srgbClr val="FF0000"/>
                </a:solidFill>
              </a:rPr>
              <a:t>)</a:t>
            </a:r>
            <a:endParaRPr lang="en-AU" sz="2400" dirty="0">
              <a:solidFill>
                <a:srgbClr val="FF0000"/>
              </a:solidFill>
            </a:endParaRPr>
          </a:p>
          <a:p>
            <a:pPr marL="285744" indent="-285744">
              <a:buFont typeface="Wingdings" panose="05000000000000000000" pitchFamily="2" charset="2"/>
              <a:buChar char="Ø"/>
            </a:pPr>
            <a:endParaRPr lang="en-AU" sz="2400" dirty="0"/>
          </a:p>
          <a:p>
            <a:pPr marL="285744" indent="-285744">
              <a:buFont typeface="Wingdings" panose="05000000000000000000" pitchFamily="2" charset="2"/>
              <a:buChar char="Ø"/>
            </a:pPr>
            <a:r>
              <a:rPr lang="en-AU" sz="2400" dirty="0"/>
              <a:t>Increasing evidence of potential complications of immobilisation contributing to mortality &amp; morbidity in some patients (ARC Subcommittee worksheet Review)</a:t>
            </a:r>
          </a:p>
        </p:txBody>
      </p:sp>
      <p:sp>
        <p:nvSpPr>
          <p:cNvPr id="3" name="Rectangle 2"/>
          <p:cNvSpPr/>
          <p:nvPr/>
        </p:nvSpPr>
        <p:spPr>
          <a:xfrm>
            <a:off x="839756" y="502594"/>
            <a:ext cx="4565224" cy="646331"/>
          </a:xfrm>
          <a:prstGeom prst="rect">
            <a:avLst/>
          </a:prstGeom>
        </p:spPr>
        <p:txBody>
          <a:bodyPr wrap="none">
            <a:spAutoFit/>
          </a:bodyPr>
          <a:lstStyle/>
          <a:p>
            <a:pPr lvl="0" algn="ctr"/>
            <a:r>
              <a:rPr lang="en-US" sz="3600" b="1" dirty="0">
                <a:ln w="6600">
                  <a:solidFill>
                    <a:srgbClr val="C0504D"/>
                  </a:solidFill>
                  <a:prstDash val="solid"/>
                </a:ln>
                <a:solidFill>
                  <a:srgbClr val="FFFFFF"/>
                </a:solidFill>
                <a:effectLst>
                  <a:outerShdw dist="38100" dir="2700000" algn="tl" rotWithShape="0">
                    <a:srgbClr val="C0504D"/>
                  </a:outerShdw>
                </a:effectLst>
              </a:rPr>
              <a:t>Spinal Trauma - Reality</a:t>
            </a:r>
          </a:p>
        </p:txBody>
      </p:sp>
    </p:spTree>
    <p:extLst>
      <p:ext uri="{BB962C8B-B14F-4D97-AF65-F5344CB8AC3E}">
        <p14:creationId xmlns:p14="http://schemas.microsoft.com/office/powerpoint/2010/main" val="9203079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96094" y="3422928"/>
            <a:ext cx="9255969" cy="1514249"/>
          </a:xfrm>
        </p:spPr>
        <p:txBody>
          <a:bodyPr>
            <a:normAutofit/>
          </a:bodyPr>
          <a:lstStyle/>
          <a:p>
            <a:endParaRPr lang="en-AU" dirty="0"/>
          </a:p>
        </p:txBody>
      </p:sp>
      <p:pic>
        <p:nvPicPr>
          <p:cNvPr id="12" name="Picture 11"/>
          <p:cNvPicPr>
            <a:picLocks noChangeAspect="1"/>
          </p:cNvPicPr>
          <p:nvPr/>
        </p:nvPicPr>
        <p:blipFill>
          <a:blip r:embed="rId2"/>
          <a:stretch>
            <a:fillRect/>
          </a:stretch>
        </p:blipFill>
        <p:spPr>
          <a:xfrm>
            <a:off x="3714750" y="2119312"/>
            <a:ext cx="4762500" cy="2619375"/>
          </a:xfrm>
          <a:prstGeom prst="rect">
            <a:avLst/>
          </a:prstGeom>
        </p:spPr>
      </p:pic>
      <p:pic>
        <p:nvPicPr>
          <p:cNvPr id="13" name="Picture 12"/>
          <p:cNvPicPr>
            <a:picLocks noChangeAspect="1"/>
          </p:cNvPicPr>
          <p:nvPr/>
        </p:nvPicPr>
        <p:blipFill>
          <a:blip r:embed="rId2"/>
          <a:stretch>
            <a:fillRect/>
          </a:stretch>
        </p:blipFill>
        <p:spPr>
          <a:xfrm>
            <a:off x="3714750" y="2119312"/>
            <a:ext cx="4762500" cy="2619375"/>
          </a:xfrm>
          <a:prstGeom prst="rect">
            <a:avLst/>
          </a:prstGeom>
        </p:spPr>
      </p:pic>
      <p:sp>
        <p:nvSpPr>
          <p:cNvPr id="3" name="Subtitle 2"/>
          <p:cNvSpPr>
            <a:spLocks noGrp="1"/>
          </p:cNvSpPr>
          <p:nvPr>
            <p:ph type="subTitle" idx="1"/>
          </p:nvPr>
        </p:nvSpPr>
        <p:spPr>
          <a:xfrm>
            <a:off x="970384" y="5624706"/>
            <a:ext cx="9371046" cy="677408"/>
          </a:xfrm>
        </p:spPr>
        <p:txBody>
          <a:bodyPr/>
          <a:lstStyle/>
          <a:p>
            <a:endParaRPr lang="en-AU" dirty="0"/>
          </a:p>
        </p:txBody>
      </p:sp>
      <p:pic>
        <p:nvPicPr>
          <p:cNvPr id="5" name="Picture 4"/>
          <p:cNvPicPr>
            <a:picLocks noChangeAspect="1"/>
          </p:cNvPicPr>
          <p:nvPr/>
        </p:nvPicPr>
        <p:blipFill>
          <a:blip r:embed="rId3"/>
          <a:stretch>
            <a:fillRect/>
          </a:stretch>
        </p:blipFill>
        <p:spPr>
          <a:xfrm>
            <a:off x="6928931" y="3809675"/>
            <a:ext cx="4618546" cy="2910277"/>
          </a:xfrm>
          <a:prstGeom prst="rect">
            <a:avLst/>
          </a:prstGeom>
        </p:spPr>
      </p:pic>
      <p:pic>
        <p:nvPicPr>
          <p:cNvPr id="6" name="Picture 5"/>
          <p:cNvPicPr>
            <a:picLocks noChangeAspect="1"/>
          </p:cNvPicPr>
          <p:nvPr/>
        </p:nvPicPr>
        <p:blipFill>
          <a:blip r:embed="rId4"/>
          <a:stretch>
            <a:fillRect/>
          </a:stretch>
        </p:blipFill>
        <p:spPr>
          <a:xfrm>
            <a:off x="3829494" y="1140928"/>
            <a:ext cx="3429291" cy="2570401"/>
          </a:xfrm>
          <a:prstGeom prst="rect">
            <a:avLst/>
          </a:prstGeom>
        </p:spPr>
      </p:pic>
      <p:pic>
        <p:nvPicPr>
          <p:cNvPr id="7" name="Picture 6"/>
          <p:cNvPicPr>
            <a:picLocks noChangeAspect="1"/>
          </p:cNvPicPr>
          <p:nvPr/>
        </p:nvPicPr>
        <p:blipFill>
          <a:blip r:embed="rId5"/>
          <a:stretch>
            <a:fillRect/>
          </a:stretch>
        </p:blipFill>
        <p:spPr>
          <a:xfrm>
            <a:off x="7065087" y="1146458"/>
            <a:ext cx="4401719" cy="2811883"/>
          </a:xfrm>
          <a:prstGeom prst="rect">
            <a:avLst/>
          </a:prstGeom>
        </p:spPr>
      </p:pic>
      <p:pic>
        <p:nvPicPr>
          <p:cNvPr id="8" name="Picture 7"/>
          <p:cNvPicPr>
            <a:picLocks noChangeAspect="1"/>
          </p:cNvPicPr>
          <p:nvPr/>
        </p:nvPicPr>
        <p:blipFill>
          <a:blip r:embed="rId6"/>
          <a:stretch>
            <a:fillRect/>
          </a:stretch>
        </p:blipFill>
        <p:spPr>
          <a:xfrm>
            <a:off x="3373550" y="3160758"/>
            <a:ext cx="3691539" cy="1943100"/>
          </a:xfrm>
          <a:prstGeom prst="rect">
            <a:avLst/>
          </a:prstGeom>
        </p:spPr>
      </p:pic>
      <p:pic>
        <p:nvPicPr>
          <p:cNvPr id="9" name="Picture 8"/>
          <p:cNvPicPr>
            <a:picLocks noChangeAspect="1"/>
          </p:cNvPicPr>
          <p:nvPr/>
        </p:nvPicPr>
        <p:blipFill>
          <a:blip r:embed="rId7"/>
          <a:stretch>
            <a:fillRect/>
          </a:stretch>
        </p:blipFill>
        <p:spPr>
          <a:xfrm>
            <a:off x="623213" y="1150742"/>
            <a:ext cx="3210283" cy="1706985"/>
          </a:xfrm>
          <a:prstGeom prst="rect">
            <a:avLst/>
          </a:prstGeom>
        </p:spPr>
      </p:pic>
      <p:pic>
        <p:nvPicPr>
          <p:cNvPr id="10" name="Picture 9"/>
          <p:cNvPicPr>
            <a:picLocks noChangeAspect="1"/>
          </p:cNvPicPr>
          <p:nvPr/>
        </p:nvPicPr>
        <p:blipFill>
          <a:blip r:embed="rId8"/>
          <a:stretch>
            <a:fillRect/>
          </a:stretch>
        </p:blipFill>
        <p:spPr>
          <a:xfrm>
            <a:off x="644523" y="2755808"/>
            <a:ext cx="3167664" cy="1667264"/>
          </a:xfrm>
          <a:prstGeom prst="rect">
            <a:avLst/>
          </a:prstGeom>
        </p:spPr>
      </p:pic>
      <p:pic>
        <p:nvPicPr>
          <p:cNvPr id="11" name="Picture 10"/>
          <p:cNvPicPr>
            <a:picLocks noChangeAspect="1"/>
          </p:cNvPicPr>
          <p:nvPr/>
        </p:nvPicPr>
        <p:blipFill>
          <a:blip r:embed="rId9"/>
          <a:stretch>
            <a:fillRect/>
          </a:stretch>
        </p:blipFill>
        <p:spPr>
          <a:xfrm>
            <a:off x="601904" y="4442365"/>
            <a:ext cx="2800350" cy="1986427"/>
          </a:xfrm>
          <a:prstGeom prst="rect">
            <a:avLst/>
          </a:prstGeom>
        </p:spPr>
      </p:pic>
      <p:pic>
        <p:nvPicPr>
          <p:cNvPr id="14" name="Picture 13"/>
          <p:cNvPicPr>
            <a:picLocks noChangeAspect="1"/>
          </p:cNvPicPr>
          <p:nvPr/>
        </p:nvPicPr>
        <p:blipFill>
          <a:blip r:embed="rId2"/>
          <a:stretch>
            <a:fillRect/>
          </a:stretch>
        </p:blipFill>
        <p:spPr>
          <a:xfrm>
            <a:off x="3373550" y="4877650"/>
            <a:ext cx="3691539" cy="1804966"/>
          </a:xfrm>
          <a:prstGeom prst="rect">
            <a:avLst/>
          </a:prstGeom>
        </p:spPr>
      </p:pic>
      <p:sp>
        <p:nvSpPr>
          <p:cNvPr id="15" name="Rectangle 14"/>
          <p:cNvSpPr/>
          <p:nvPr/>
        </p:nvSpPr>
        <p:spPr>
          <a:xfrm>
            <a:off x="-1373707" y="556153"/>
            <a:ext cx="14791126" cy="584775"/>
          </a:xfrm>
          <a:prstGeom prst="rect">
            <a:avLst/>
          </a:prstGeom>
          <a:noFill/>
        </p:spPr>
        <p:txBody>
          <a:bodyPr wrap="square" lIns="91440" tIns="45720" rIns="91440" bIns="45720">
            <a:spAutoFit/>
          </a:bodyPr>
          <a:lstStyle/>
          <a:p>
            <a:pPr algn="ctr"/>
            <a:r>
              <a:rPr lang="en-AU" sz="3200" b="1" cap="none" spc="0" dirty="0" smtClean="0">
                <a:ln w="6600">
                  <a:solidFill>
                    <a:schemeClr val="accent2"/>
                  </a:solidFill>
                  <a:prstDash val="solid"/>
                </a:ln>
                <a:solidFill>
                  <a:srgbClr val="FFFFFF"/>
                </a:solidFill>
                <a:effectLst>
                  <a:outerShdw dist="38100" dir="2700000" algn="tl" rotWithShape="0">
                    <a:schemeClr val="accent2"/>
                  </a:outerShdw>
                </a:effectLst>
              </a:rPr>
              <a:t>SPINAL INJURY MANAGEMENT </a:t>
            </a:r>
            <a:r>
              <a:rPr lang="en-AU" sz="2800" b="1" cap="none" spc="0" dirty="0" smtClean="0">
                <a:ln w="6600">
                  <a:solidFill>
                    <a:schemeClr val="accent2"/>
                  </a:solidFill>
                  <a:prstDash val="solid"/>
                </a:ln>
                <a:solidFill>
                  <a:srgbClr val="FFFFFF"/>
                </a:solidFill>
                <a:effectLst>
                  <a:outerShdw dist="38100" dir="2700000" algn="tl" rotWithShape="0">
                    <a:schemeClr val="accent2"/>
                  </a:outerShdw>
                </a:effectLst>
              </a:rPr>
              <a:t>– what’s wrong with these photos?</a:t>
            </a:r>
            <a:endParaRPr lang="en-AU" sz="28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30378044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3917" y="1380932"/>
            <a:ext cx="10273003" cy="4616648"/>
          </a:xfrm>
          <a:prstGeom prst="rect">
            <a:avLst/>
          </a:prstGeom>
          <a:noFill/>
        </p:spPr>
        <p:txBody>
          <a:bodyPr wrap="square" rtlCol="0">
            <a:spAutoFit/>
          </a:bodyPr>
          <a:lstStyle/>
          <a:p>
            <a:endParaRPr lang="en-AU" dirty="0"/>
          </a:p>
          <a:p>
            <a:pPr marL="285750" indent="-285750">
              <a:buFont typeface="Wingdings" panose="05000000000000000000" pitchFamily="2" charset="2"/>
              <a:buChar char="Ø"/>
            </a:pPr>
            <a:r>
              <a:rPr lang="en-AU" sz="2800" dirty="0" smtClean="0"/>
              <a:t>Considerable </a:t>
            </a:r>
            <a:r>
              <a:rPr lang="en-AU" sz="2800" dirty="0"/>
              <a:t>force is required to fracture a spine and subsequent low energy movement is unlikely to cause secondary SCI</a:t>
            </a:r>
          </a:p>
          <a:p>
            <a:pPr marL="285750" indent="-285750">
              <a:buFont typeface="Wingdings" panose="05000000000000000000" pitchFamily="2" charset="2"/>
              <a:buChar char="Ø"/>
            </a:pPr>
            <a:endParaRPr lang="en-AU" sz="2800" dirty="0"/>
          </a:p>
          <a:p>
            <a:pPr marL="285750" indent="-285750">
              <a:buFont typeface="Wingdings" panose="05000000000000000000" pitchFamily="2" charset="2"/>
              <a:buChar char="Ø"/>
            </a:pPr>
            <a:r>
              <a:rPr lang="en-AU" sz="2800" dirty="0"/>
              <a:t>The neck contains significant, protective muscle mass which invariably stiffens into protective mode in neck </a:t>
            </a:r>
            <a:r>
              <a:rPr lang="en-AU" sz="2800" dirty="0" smtClean="0"/>
              <a:t>trauma. There is some suggestion this is more protective than a Cx collar</a:t>
            </a:r>
            <a:endParaRPr lang="en-AU" sz="2800" dirty="0"/>
          </a:p>
          <a:p>
            <a:pPr marL="285750" indent="-285750">
              <a:buFont typeface="Wingdings" panose="05000000000000000000" pitchFamily="2" charset="2"/>
              <a:buChar char="Ø"/>
            </a:pPr>
            <a:endParaRPr lang="en-AU" sz="2800" dirty="0"/>
          </a:p>
          <a:p>
            <a:pPr marL="285750" indent="-285750">
              <a:buFont typeface="Wingdings" panose="05000000000000000000" pitchFamily="2" charset="2"/>
              <a:buChar char="Ø"/>
            </a:pPr>
            <a:r>
              <a:rPr lang="en-AU" sz="2800" dirty="0"/>
              <a:t>Immobilisation leads to costly and unnecessary hospital admissions and </a:t>
            </a:r>
            <a:r>
              <a:rPr lang="en-AU" sz="2800" dirty="0" smtClean="0"/>
              <a:t>imaging</a:t>
            </a:r>
          </a:p>
          <a:p>
            <a:pPr marL="285750" indent="-285750">
              <a:buFont typeface="Wingdings" panose="05000000000000000000" pitchFamily="2" charset="2"/>
              <a:buChar char="Ø"/>
            </a:pPr>
            <a:endParaRPr lang="en-AU" sz="2400" dirty="0"/>
          </a:p>
        </p:txBody>
      </p:sp>
      <p:sp>
        <p:nvSpPr>
          <p:cNvPr id="3" name="Rectangle 2"/>
          <p:cNvSpPr/>
          <p:nvPr/>
        </p:nvSpPr>
        <p:spPr>
          <a:xfrm>
            <a:off x="853917" y="530586"/>
            <a:ext cx="3001014" cy="646331"/>
          </a:xfrm>
          <a:prstGeom prst="rect">
            <a:avLst/>
          </a:prstGeom>
        </p:spPr>
        <p:txBody>
          <a:bodyPr wrap="none">
            <a:spAutoFit/>
          </a:bodyPr>
          <a:lstStyle/>
          <a:p>
            <a:r>
              <a:rPr lang="en-US" sz="3600" b="1" dirty="0">
                <a:ln w="6600">
                  <a:solidFill>
                    <a:srgbClr val="C0504D"/>
                  </a:solidFill>
                  <a:prstDash val="solid"/>
                </a:ln>
                <a:solidFill>
                  <a:srgbClr val="FFFFFF"/>
                </a:solidFill>
                <a:effectLst>
                  <a:outerShdw dist="38100" dir="2700000" algn="tl" rotWithShape="0">
                    <a:srgbClr val="C0504D"/>
                  </a:outerShdw>
                </a:effectLst>
              </a:rPr>
              <a:t>Spinal Trauma </a:t>
            </a:r>
            <a:endParaRPr lang="en-AU" dirty="0"/>
          </a:p>
        </p:txBody>
      </p:sp>
    </p:spTree>
    <p:extLst>
      <p:ext uri="{BB962C8B-B14F-4D97-AF65-F5344CB8AC3E}">
        <p14:creationId xmlns:p14="http://schemas.microsoft.com/office/powerpoint/2010/main" val="31283471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1844" y="825760"/>
            <a:ext cx="11138476" cy="5478423"/>
          </a:xfrm>
          <a:prstGeom prst="rect">
            <a:avLst/>
          </a:prstGeom>
          <a:noFill/>
        </p:spPr>
        <p:txBody>
          <a:bodyPr wrap="square" rtlCol="0">
            <a:spAutoFit/>
          </a:bodyPr>
          <a:lstStyle/>
          <a:p>
            <a:endParaRPr lang="en-AU" dirty="0" smtClean="0"/>
          </a:p>
          <a:p>
            <a:endParaRPr lang="en-AU" sz="3200" dirty="0"/>
          </a:p>
          <a:p>
            <a:pPr marL="285750" indent="-285750">
              <a:buFont typeface="Wingdings" panose="05000000000000000000" pitchFamily="2" charset="2"/>
              <a:buChar char="Ø"/>
            </a:pPr>
            <a:r>
              <a:rPr lang="en-AU" sz="2800" i="1" u="sng" dirty="0"/>
              <a:t>Does not </a:t>
            </a:r>
            <a:r>
              <a:rPr lang="en-AU" sz="2800" dirty="0"/>
              <a:t>effectively reduce motion in an unstable spine – there is just </a:t>
            </a:r>
            <a:r>
              <a:rPr lang="en-AU" sz="2800" i="1" dirty="0"/>
              <a:t>less motion </a:t>
            </a:r>
            <a:r>
              <a:rPr lang="en-AU" sz="2800" dirty="0"/>
              <a:t>with a Cx Collar than without. </a:t>
            </a:r>
          </a:p>
          <a:p>
            <a:pPr marL="285750" indent="-285750">
              <a:buFont typeface="Wingdings" panose="05000000000000000000" pitchFamily="2" charset="2"/>
              <a:buChar char="Ø"/>
            </a:pPr>
            <a:endParaRPr lang="en-AU" sz="2800" dirty="0"/>
          </a:p>
          <a:p>
            <a:pPr marL="285750" indent="-285750">
              <a:buFont typeface="Wingdings" panose="05000000000000000000" pitchFamily="2" charset="2"/>
              <a:buChar char="Ø"/>
            </a:pPr>
            <a:r>
              <a:rPr lang="en-AU" sz="2800" dirty="0"/>
              <a:t>Placing a cx collar may cause more movement than intending to </a:t>
            </a:r>
            <a:r>
              <a:rPr lang="en-AU" sz="2800" dirty="0" smtClean="0"/>
              <a:t>prevent, issues of non compliance, uncomfortable, hyperextension, raised ICP, </a:t>
            </a:r>
            <a:r>
              <a:rPr lang="en-AU" sz="2800" i="1" u="sng" dirty="0" smtClean="0"/>
              <a:t>no proven benefit</a:t>
            </a:r>
            <a:endParaRPr lang="en-AU" sz="2800" i="1" u="sng" dirty="0"/>
          </a:p>
          <a:p>
            <a:pPr marL="285750" indent="-285750">
              <a:buFont typeface="Wingdings" panose="05000000000000000000" pitchFamily="2" charset="2"/>
              <a:buChar char="Ø"/>
            </a:pPr>
            <a:endParaRPr lang="en-AU" sz="2800" dirty="0"/>
          </a:p>
          <a:p>
            <a:pPr marL="285750" indent="-285750">
              <a:buFont typeface="Wingdings" panose="05000000000000000000" pitchFamily="2" charset="2"/>
              <a:buChar char="Ø"/>
            </a:pPr>
            <a:endParaRPr lang="en-AU" sz="3200" dirty="0"/>
          </a:p>
          <a:p>
            <a:endParaRPr lang="en-AU" dirty="0"/>
          </a:p>
          <a:p>
            <a:endParaRPr lang="en-AU" dirty="0"/>
          </a:p>
          <a:p>
            <a:endParaRPr lang="en-AU" dirty="0"/>
          </a:p>
          <a:p>
            <a:endParaRPr lang="en-AU" dirty="0"/>
          </a:p>
        </p:txBody>
      </p:sp>
      <p:sp>
        <p:nvSpPr>
          <p:cNvPr id="3" name="Rectangle 2"/>
          <p:cNvSpPr/>
          <p:nvPr/>
        </p:nvSpPr>
        <p:spPr>
          <a:xfrm>
            <a:off x="853917" y="502595"/>
            <a:ext cx="7136505"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t>
            </a:r>
            <a:r>
              <a:rPr lang="en-US" sz="3600" b="1" dirty="0" smtClean="0">
                <a:ln w="6600">
                  <a:solidFill>
                    <a:srgbClr val="C0504D"/>
                  </a:solidFill>
                  <a:prstDash val="solid"/>
                </a:ln>
                <a:solidFill>
                  <a:srgbClr val="FFFFFF"/>
                </a:solidFill>
                <a:effectLst>
                  <a:outerShdw dist="38100" dir="2700000" algn="tl" rotWithShape="0">
                    <a:srgbClr val="C0504D"/>
                  </a:outerShdw>
                </a:effectLst>
              </a:rPr>
              <a:t>Trauma – The Cervical Collar </a:t>
            </a:r>
            <a:endParaRPr lang="en-AU" dirty="0">
              <a:solidFill>
                <a:prstClr val="black"/>
              </a:solidFill>
            </a:endParaRPr>
          </a:p>
        </p:txBody>
      </p:sp>
    </p:spTree>
    <p:extLst>
      <p:ext uri="{BB962C8B-B14F-4D97-AF65-F5344CB8AC3E}">
        <p14:creationId xmlns:p14="http://schemas.microsoft.com/office/powerpoint/2010/main" val="10371067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9933" y="1511939"/>
            <a:ext cx="10551405" cy="5139869"/>
          </a:xfrm>
          <a:prstGeom prst="rect">
            <a:avLst/>
          </a:prstGeom>
          <a:noFill/>
        </p:spPr>
        <p:txBody>
          <a:bodyPr wrap="square" rtlCol="0">
            <a:spAutoFit/>
          </a:bodyPr>
          <a:lstStyle/>
          <a:p>
            <a:pPr marL="285750" indent="-285750">
              <a:buFont typeface="Wingdings" panose="05000000000000000000" pitchFamily="2" charset="2"/>
              <a:buChar char="Ø"/>
            </a:pPr>
            <a:r>
              <a:rPr lang="en-AU" sz="2800" dirty="0"/>
              <a:t>Given at least 25% of patients with spinal injury have at least mild TBI, Cx Collars may increase ICP through jugular venous </a:t>
            </a:r>
            <a:r>
              <a:rPr lang="en-AU" sz="2800" dirty="0" smtClean="0"/>
              <a:t>compression</a:t>
            </a:r>
          </a:p>
          <a:p>
            <a:pPr marL="285750" indent="-285750">
              <a:buFont typeface="Wingdings" panose="05000000000000000000" pitchFamily="2" charset="2"/>
              <a:buChar char="Ø"/>
            </a:pPr>
            <a:endParaRPr lang="en-AU" sz="2800" dirty="0"/>
          </a:p>
          <a:p>
            <a:pPr marL="285750" indent="-285750">
              <a:buFont typeface="Wingdings" panose="05000000000000000000" pitchFamily="2" charset="2"/>
              <a:buChar char="Ø"/>
            </a:pPr>
            <a:r>
              <a:rPr lang="en-AU" sz="2800" dirty="0"/>
              <a:t>Difficulty with airway management of an unconscious </a:t>
            </a:r>
            <a:r>
              <a:rPr lang="en-AU" sz="2800" dirty="0" smtClean="0"/>
              <a:t>pt. </a:t>
            </a:r>
            <a:r>
              <a:rPr lang="en-AU" sz="2800" dirty="0"/>
              <a:t>(Airway compromise is a leading cause of death during the first hours of trauma – </a:t>
            </a:r>
            <a:r>
              <a:rPr lang="en-AU" sz="2800" i="1" dirty="0"/>
              <a:t>WHO 2005</a:t>
            </a:r>
            <a:r>
              <a:rPr lang="en-AU" sz="2800" dirty="0"/>
              <a:t>)</a:t>
            </a:r>
          </a:p>
          <a:p>
            <a:pPr marL="285750" indent="-285750">
              <a:buFont typeface="Wingdings" panose="05000000000000000000" pitchFamily="2" charset="2"/>
              <a:buChar char="Ø"/>
            </a:pPr>
            <a:endParaRPr lang="en-AU" sz="2800" dirty="0"/>
          </a:p>
          <a:p>
            <a:pPr marL="285750" indent="-285750">
              <a:buFont typeface="Wingdings" panose="05000000000000000000" pitchFamily="2" charset="2"/>
              <a:buChar char="Ø"/>
            </a:pPr>
            <a:r>
              <a:rPr lang="en-AU" sz="2800" dirty="0"/>
              <a:t>High potential for </a:t>
            </a:r>
            <a:r>
              <a:rPr lang="en-AU" sz="2800" dirty="0" smtClean="0"/>
              <a:t>aspiration (one study - reduction of mouth opening by 20-25%)</a:t>
            </a:r>
            <a:endParaRPr lang="en-AU" sz="2800" dirty="0"/>
          </a:p>
          <a:p>
            <a:pPr marL="285750" indent="-285750">
              <a:buFont typeface="Wingdings" panose="05000000000000000000" pitchFamily="2" charset="2"/>
              <a:buChar char="Ø"/>
            </a:pPr>
            <a:endParaRPr lang="en-AU" sz="2800" dirty="0"/>
          </a:p>
          <a:p>
            <a:pPr marL="285750" indent="-285750">
              <a:buFont typeface="Wingdings" panose="05000000000000000000" pitchFamily="2" charset="2"/>
              <a:buChar char="Ø"/>
            </a:pPr>
            <a:r>
              <a:rPr lang="en-AU" sz="2800" dirty="0"/>
              <a:t>Decreased Respiratory </a:t>
            </a:r>
            <a:r>
              <a:rPr lang="en-AU" sz="2800" dirty="0" smtClean="0"/>
              <a:t>Function (in one study by 15%)</a:t>
            </a:r>
            <a:endParaRPr lang="en-AU" sz="2800" dirty="0"/>
          </a:p>
          <a:p>
            <a:pPr marL="285750" indent="-285750">
              <a:buFont typeface="Wingdings" panose="05000000000000000000" pitchFamily="2" charset="2"/>
              <a:buChar char="Ø"/>
            </a:pPr>
            <a:endParaRPr lang="en-AU" sz="2000" dirty="0"/>
          </a:p>
        </p:txBody>
      </p:sp>
      <p:sp>
        <p:nvSpPr>
          <p:cNvPr id="2" name="Rectangle 1"/>
          <p:cNvSpPr/>
          <p:nvPr/>
        </p:nvSpPr>
        <p:spPr>
          <a:xfrm>
            <a:off x="859932" y="542836"/>
            <a:ext cx="10551405"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The Cervical Collar </a:t>
            </a:r>
            <a:endParaRPr lang="en-AU" dirty="0">
              <a:solidFill>
                <a:prstClr val="black"/>
              </a:solidFill>
            </a:endParaRPr>
          </a:p>
        </p:txBody>
      </p:sp>
    </p:spTree>
    <p:extLst>
      <p:ext uri="{BB962C8B-B14F-4D97-AF65-F5344CB8AC3E}">
        <p14:creationId xmlns:p14="http://schemas.microsoft.com/office/powerpoint/2010/main" val="10125765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076" y="1455597"/>
            <a:ext cx="10086391" cy="4401205"/>
          </a:xfrm>
          <a:prstGeom prst="rect">
            <a:avLst/>
          </a:prstGeom>
        </p:spPr>
        <p:txBody>
          <a:bodyPr wrap="square">
            <a:spAutoFit/>
          </a:bodyPr>
          <a:lstStyle/>
          <a:p>
            <a:pPr marL="285750" lvl="0" indent="-285750">
              <a:buFont typeface="Wingdings" panose="05000000000000000000" pitchFamily="2" charset="2"/>
              <a:buChar char="Ø"/>
            </a:pPr>
            <a:r>
              <a:rPr lang="en-AU" sz="2800" dirty="0">
                <a:solidFill>
                  <a:prstClr val="black"/>
                </a:solidFill>
              </a:rPr>
              <a:t>Increased time to ED</a:t>
            </a:r>
          </a:p>
          <a:p>
            <a:pPr marL="285750" lvl="0" indent="-285750">
              <a:buFont typeface="Wingdings" panose="05000000000000000000" pitchFamily="2" charset="2"/>
              <a:buChar char="Ø"/>
            </a:pPr>
            <a:endParaRPr lang="en-AU" sz="2800" dirty="0">
              <a:solidFill>
                <a:prstClr val="black"/>
              </a:solidFill>
            </a:endParaRPr>
          </a:p>
          <a:p>
            <a:pPr marL="285750" lvl="0" indent="-285750">
              <a:buFont typeface="Wingdings" panose="05000000000000000000" pitchFamily="2" charset="2"/>
              <a:buChar char="Ø"/>
            </a:pPr>
            <a:r>
              <a:rPr lang="en-AU" sz="2800" dirty="0">
                <a:solidFill>
                  <a:prstClr val="black"/>
                </a:solidFill>
              </a:rPr>
              <a:t>No benefit in penetrating trauma (studies actually indicate an increase in mortality using </a:t>
            </a:r>
            <a:r>
              <a:rPr lang="en-AU" sz="2800" dirty="0" smtClean="0">
                <a:solidFill>
                  <a:prstClr val="black"/>
                </a:solidFill>
              </a:rPr>
              <a:t>immobilisation -↑time to surgery)</a:t>
            </a:r>
          </a:p>
          <a:p>
            <a:pPr marL="285750" lvl="0" indent="-285750">
              <a:buFont typeface="Wingdings" panose="05000000000000000000" pitchFamily="2" charset="2"/>
              <a:buChar char="Ø"/>
            </a:pPr>
            <a:endParaRPr lang="en-AU" sz="2800" dirty="0">
              <a:solidFill>
                <a:prstClr val="black"/>
              </a:solidFill>
            </a:endParaRPr>
          </a:p>
          <a:p>
            <a:pPr marL="285750" lvl="0" indent="-285750">
              <a:buFont typeface="Wingdings" panose="05000000000000000000" pitchFamily="2" charset="2"/>
              <a:buChar char="Ø"/>
            </a:pPr>
            <a:r>
              <a:rPr lang="en-AU" sz="2800" dirty="0">
                <a:solidFill>
                  <a:prstClr val="black"/>
                </a:solidFill>
              </a:rPr>
              <a:t>Increased stress and anxiety </a:t>
            </a:r>
            <a:r>
              <a:rPr lang="en-AU" sz="2800" dirty="0" smtClean="0">
                <a:solidFill>
                  <a:prstClr val="black"/>
                </a:solidFill>
              </a:rPr>
              <a:t>(↑HR,</a:t>
            </a:r>
            <a:r>
              <a:rPr lang="en-AU" sz="2800" dirty="0">
                <a:solidFill>
                  <a:prstClr val="black"/>
                </a:solidFill>
              </a:rPr>
              <a:t> </a:t>
            </a:r>
            <a:r>
              <a:rPr lang="en-AU" sz="2800" dirty="0" smtClean="0">
                <a:solidFill>
                  <a:prstClr val="black"/>
                </a:solidFill>
              </a:rPr>
              <a:t>↑JVP, )</a:t>
            </a:r>
            <a:endParaRPr lang="en-AU" sz="2800" dirty="0">
              <a:solidFill>
                <a:prstClr val="black"/>
              </a:solidFill>
            </a:endParaRPr>
          </a:p>
          <a:p>
            <a:pPr marL="285750" lvl="0" indent="-285750">
              <a:buFont typeface="Wingdings" panose="05000000000000000000" pitchFamily="2" charset="2"/>
              <a:buChar char="Ø"/>
            </a:pPr>
            <a:endParaRPr lang="en-AU" sz="2800" dirty="0">
              <a:solidFill>
                <a:prstClr val="black"/>
              </a:solidFill>
            </a:endParaRPr>
          </a:p>
          <a:p>
            <a:pPr marL="285750" lvl="0" indent="-285750">
              <a:buFont typeface="Wingdings" panose="05000000000000000000" pitchFamily="2" charset="2"/>
              <a:buChar char="Ø"/>
            </a:pPr>
            <a:r>
              <a:rPr lang="en-AU" sz="2800" dirty="0">
                <a:solidFill>
                  <a:prstClr val="black"/>
                </a:solidFill>
              </a:rPr>
              <a:t>Efficacy of Cx spine immobilisation was limited unless the motion of the head and trunk was also controlled </a:t>
            </a:r>
            <a:r>
              <a:rPr lang="en-AU" sz="2800" dirty="0" smtClean="0">
                <a:solidFill>
                  <a:prstClr val="black"/>
                </a:solidFill>
              </a:rPr>
              <a:t>effectively through full body immobilisation.</a:t>
            </a:r>
            <a:endParaRPr lang="en-AU" sz="2800" dirty="0">
              <a:solidFill>
                <a:prstClr val="black"/>
              </a:solidFill>
            </a:endParaRPr>
          </a:p>
        </p:txBody>
      </p:sp>
      <p:sp>
        <p:nvSpPr>
          <p:cNvPr id="3" name="Rectangle 2"/>
          <p:cNvSpPr/>
          <p:nvPr/>
        </p:nvSpPr>
        <p:spPr>
          <a:xfrm>
            <a:off x="877075" y="514844"/>
            <a:ext cx="10534263"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The Cervical Collar </a:t>
            </a:r>
            <a:endParaRPr lang="en-AU" dirty="0">
              <a:solidFill>
                <a:prstClr val="black"/>
              </a:solidFill>
            </a:endParaRPr>
          </a:p>
        </p:txBody>
      </p:sp>
    </p:spTree>
    <p:extLst>
      <p:ext uri="{BB962C8B-B14F-4D97-AF65-F5344CB8AC3E}">
        <p14:creationId xmlns:p14="http://schemas.microsoft.com/office/powerpoint/2010/main" val="2486335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5111" y="1464907"/>
            <a:ext cx="10254343" cy="4247317"/>
          </a:xfrm>
          <a:prstGeom prst="rect">
            <a:avLst/>
          </a:prstGeom>
          <a:noFill/>
        </p:spPr>
        <p:txBody>
          <a:bodyPr wrap="square" rtlCol="0">
            <a:spAutoFit/>
          </a:bodyPr>
          <a:lstStyle/>
          <a:p>
            <a:pPr marL="285750" lvl="0" indent="-285750">
              <a:buFont typeface="Wingdings" panose="05000000000000000000" pitchFamily="2" charset="2"/>
              <a:buChar char="Ø"/>
            </a:pPr>
            <a:r>
              <a:rPr lang="en-AU" sz="2800" dirty="0">
                <a:solidFill>
                  <a:prstClr val="black"/>
                </a:solidFill>
              </a:rPr>
              <a:t>Difficult to extrapolate secondary SCI as conditions may worsen anyway due to swelling, haemorrhage, hypotension, hypoxemia and inflammation</a:t>
            </a:r>
          </a:p>
          <a:p>
            <a:pPr lvl="0"/>
            <a:endParaRPr lang="en-AU" sz="2800" dirty="0">
              <a:solidFill>
                <a:prstClr val="black"/>
              </a:solidFill>
            </a:endParaRPr>
          </a:p>
          <a:p>
            <a:pPr lvl="0" algn="ctr"/>
            <a:r>
              <a:rPr lang="en-AU" sz="2800" i="1" dirty="0" smtClean="0">
                <a:solidFill>
                  <a:prstClr val="black"/>
                </a:solidFill>
              </a:rPr>
              <a:t>Researchers </a:t>
            </a:r>
            <a:r>
              <a:rPr lang="en-AU" sz="2800" i="1" dirty="0">
                <a:solidFill>
                  <a:prstClr val="black"/>
                </a:solidFill>
              </a:rPr>
              <a:t>can never know how many SCI’s collars have prevented</a:t>
            </a:r>
          </a:p>
          <a:p>
            <a:pPr lvl="0"/>
            <a:endParaRPr lang="en-AU" sz="2800" dirty="0">
              <a:solidFill>
                <a:prstClr val="black"/>
              </a:solidFill>
            </a:endParaRPr>
          </a:p>
          <a:p>
            <a:pPr lvl="0"/>
            <a:r>
              <a:rPr lang="en-AU" sz="2800" u="sng" dirty="0">
                <a:solidFill>
                  <a:prstClr val="black"/>
                </a:solidFill>
              </a:rPr>
              <a:t>Suggested only function: </a:t>
            </a:r>
            <a:r>
              <a:rPr lang="en-AU" sz="2800" i="1" dirty="0">
                <a:solidFill>
                  <a:prstClr val="black"/>
                </a:solidFill>
              </a:rPr>
              <a:t>To serve as a “marker” to health care providers that this patient has not had their spine cleared</a:t>
            </a:r>
            <a:r>
              <a:rPr lang="en-AU" sz="2800" i="1" dirty="0" smtClean="0">
                <a:solidFill>
                  <a:prstClr val="black"/>
                </a:solidFill>
              </a:rPr>
              <a:t>. This can be equally achieved with soft collars.</a:t>
            </a:r>
            <a:endParaRPr lang="en-AU" sz="2800" i="1" dirty="0">
              <a:solidFill>
                <a:prstClr val="black"/>
              </a:solidFill>
            </a:endParaRPr>
          </a:p>
          <a:p>
            <a:pPr lvl="0"/>
            <a:endParaRPr lang="en-AU" dirty="0">
              <a:solidFill>
                <a:prstClr val="black"/>
              </a:solidFill>
            </a:endParaRPr>
          </a:p>
        </p:txBody>
      </p:sp>
      <p:sp>
        <p:nvSpPr>
          <p:cNvPr id="3" name="Rectangle 2"/>
          <p:cNvSpPr/>
          <p:nvPr/>
        </p:nvSpPr>
        <p:spPr>
          <a:xfrm>
            <a:off x="765111" y="514844"/>
            <a:ext cx="10618236"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The Cervical Collar </a:t>
            </a:r>
            <a:endParaRPr lang="en-AU" dirty="0">
              <a:solidFill>
                <a:prstClr val="black"/>
              </a:solidFill>
            </a:endParaRPr>
          </a:p>
        </p:txBody>
      </p:sp>
    </p:spTree>
    <p:extLst>
      <p:ext uri="{BB962C8B-B14F-4D97-AF65-F5344CB8AC3E}">
        <p14:creationId xmlns:p14="http://schemas.microsoft.com/office/powerpoint/2010/main" val="13194240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8652" y="1189167"/>
            <a:ext cx="10468947" cy="4401205"/>
          </a:xfrm>
          <a:prstGeom prst="rect">
            <a:avLst/>
          </a:prstGeom>
          <a:noFill/>
        </p:spPr>
        <p:txBody>
          <a:bodyPr wrap="square" rtlCol="0">
            <a:spAutoFit/>
          </a:bodyPr>
          <a:lstStyle/>
          <a:p>
            <a:endParaRPr lang="en-AU" sz="2400" dirty="0" smtClean="0"/>
          </a:p>
          <a:p>
            <a:pPr marL="457200" indent="-457200">
              <a:buFont typeface="Wingdings" panose="05000000000000000000" pitchFamily="2" charset="2"/>
              <a:buChar char="v"/>
            </a:pPr>
            <a:r>
              <a:rPr lang="en-AU" sz="3200" dirty="0" smtClean="0"/>
              <a:t>Queensland Ambulance Service use Soft Collars</a:t>
            </a:r>
          </a:p>
          <a:p>
            <a:pPr marL="457200" indent="-457200">
              <a:buFont typeface="Wingdings" panose="05000000000000000000" pitchFamily="2" charset="2"/>
              <a:buChar char="v"/>
            </a:pPr>
            <a:endParaRPr lang="en-AU" sz="3200" dirty="0" smtClean="0"/>
          </a:p>
          <a:p>
            <a:pPr marL="457200" indent="-457200">
              <a:buFont typeface="Wingdings" panose="05000000000000000000" pitchFamily="2" charset="2"/>
              <a:buChar char="v"/>
            </a:pPr>
            <a:r>
              <a:rPr lang="en-AU" sz="3200" dirty="0" smtClean="0"/>
              <a:t>Princess Alexandra Hospital ED/ICU/Spinal Unit, all use soft collars since 2009 without any adverse consequence</a:t>
            </a:r>
          </a:p>
          <a:p>
            <a:pPr marL="457200" indent="-457200">
              <a:buFont typeface="Wingdings" panose="05000000000000000000" pitchFamily="2" charset="2"/>
              <a:buChar char="v"/>
            </a:pPr>
            <a:endParaRPr lang="en-AU" sz="3200" dirty="0" smtClean="0"/>
          </a:p>
          <a:p>
            <a:pPr marL="457200" indent="-457200">
              <a:buFont typeface="Wingdings" panose="05000000000000000000" pitchFamily="2" charset="2"/>
              <a:buChar char="v"/>
            </a:pPr>
            <a:r>
              <a:rPr lang="en-AU" sz="3200" dirty="0" smtClean="0"/>
              <a:t>Soft collars not proven to be better or worse than rigid collars but no evidence that any collar is of benefit, but much more comfortable</a:t>
            </a:r>
            <a:endParaRPr lang="en-AU" sz="3200" dirty="0"/>
          </a:p>
        </p:txBody>
      </p:sp>
      <p:sp>
        <p:nvSpPr>
          <p:cNvPr id="3" name="Rectangle 2"/>
          <p:cNvSpPr/>
          <p:nvPr/>
        </p:nvSpPr>
        <p:spPr>
          <a:xfrm>
            <a:off x="808652" y="542836"/>
            <a:ext cx="10649339"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The Cervical Collar </a:t>
            </a:r>
            <a:endParaRPr lang="en-AU" dirty="0">
              <a:solidFill>
                <a:prstClr val="black"/>
              </a:solidFill>
            </a:endParaRPr>
          </a:p>
        </p:txBody>
      </p:sp>
    </p:spTree>
    <p:extLst>
      <p:ext uri="{BB962C8B-B14F-4D97-AF65-F5344CB8AC3E}">
        <p14:creationId xmlns:p14="http://schemas.microsoft.com/office/powerpoint/2010/main" val="30309979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01012" y="1520890"/>
            <a:ext cx="9778482" cy="4708981"/>
          </a:xfrm>
          <a:prstGeom prst="rect">
            <a:avLst/>
          </a:prstGeom>
          <a:noFill/>
        </p:spPr>
        <p:txBody>
          <a:bodyPr wrap="square" rtlCol="0">
            <a:spAutoFit/>
          </a:bodyPr>
          <a:lstStyle/>
          <a:p>
            <a:pPr fontAlgn="base"/>
            <a:r>
              <a:rPr lang="en-AU" sz="2400" i="1" dirty="0">
                <a:latin typeface="+mj-lt"/>
              </a:rPr>
              <a:t>ANZCOR recommends all rescuers in the pre-hospital environment review their approach to the management of suspected spinal injury with regards to SR cervical collars. Consistent with the first aid principle of preventing further harm, the potential benefits of applying a cervical collar do not outweigh harms such as increased intracranial pressure, pressure injuries or pain and unnecessary movement that can occur with the fitting and application of a collar.</a:t>
            </a:r>
            <a:endParaRPr lang="en-AU" sz="2400" dirty="0">
              <a:latin typeface="+mj-lt"/>
            </a:endParaRPr>
          </a:p>
          <a:p>
            <a:pPr fontAlgn="base"/>
            <a:endParaRPr lang="en-AU" sz="2400" i="1" dirty="0" smtClean="0">
              <a:latin typeface="+mj-lt"/>
            </a:endParaRPr>
          </a:p>
          <a:p>
            <a:pPr fontAlgn="base"/>
            <a:r>
              <a:rPr lang="en-AU" sz="2400" i="1" dirty="0" smtClean="0">
                <a:latin typeface="+mj-lt"/>
              </a:rPr>
              <a:t>In </a:t>
            </a:r>
            <a:r>
              <a:rPr lang="en-AU" sz="2400" i="1" dirty="0">
                <a:latin typeface="+mj-lt"/>
              </a:rPr>
              <a:t>suspected cervical spine injury, ANZCOR recommends that the </a:t>
            </a:r>
            <a:r>
              <a:rPr lang="en-AU" sz="2400" i="1" u="sng" dirty="0">
                <a:latin typeface="+mj-lt"/>
              </a:rPr>
              <a:t>initial </a:t>
            </a:r>
            <a:r>
              <a:rPr lang="en-AU" sz="2400" i="1" dirty="0">
                <a:latin typeface="+mj-lt"/>
              </a:rPr>
              <a:t>management should be manual support of the head in a natural, neutral position, limiting angular movement (expert consensus opinion</a:t>
            </a:r>
            <a:r>
              <a:rPr lang="en-AU" sz="2400" i="1" dirty="0" smtClean="0">
                <a:latin typeface="+mj-lt"/>
              </a:rPr>
              <a:t>).</a:t>
            </a:r>
          </a:p>
          <a:p>
            <a:pPr fontAlgn="base"/>
            <a:endParaRPr lang="en-AU" b="0" i="1" dirty="0">
              <a:effectLst/>
              <a:latin typeface="Raleway"/>
            </a:endParaRPr>
          </a:p>
          <a:p>
            <a:pPr fontAlgn="base"/>
            <a:endParaRPr lang="en-AU" b="0" i="0" dirty="0">
              <a:solidFill>
                <a:srgbClr val="1F2A67"/>
              </a:solidFill>
              <a:effectLst/>
              <a:latin typeface="Raleway"/>
            </a:endParaRPr>
          </a:p>
        </p:txBody>
      </p:sp>
      <p:sp>
        <p:nvSpPr>
          <p:cNvPr id="3" name="Rectangle 2"/>
          <p:cNvSpPr/>
          <p:nvPr/>
        </p:nvSpPr>
        <p:spPr>
          <a:xfrm>
            <a:off x="855305" y="525834"/>
            <a:ext cx="10714653"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The Cervical Collar </a:t>
            </a:r>
            <a:endParaRPr lang="en-AU" dirty="0">
              <a:solidFill>
                <a:prstClr val="black"/>
              </a:solidFill>
            </a:endParaRPr>
          </a:p>
        </p:txBody>
      </p:sp>
    </p:spTree>
    <p:extLst>
      <p:ext uri="{BB962C8B-B14F-4D97-AF65-F5344CB8AC3E}">
        <p14:creationId xmlns:p14="http://schemas.microsoft.com/office/powerpoint/2010/main" val="24373977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1331" y="1142514"/>
            <a:ext cx="11003902" cy="5262979"/>
          </a:xfrm>
          <a:prstGeom prst="rect">
            <a:avLst/>
          </a:prstGeom>
        </p:spPr>
        <p:txBody>
          <a:bodyPr wrap="square">
            <a:spAutoFit/>
          </a:bodyPr>
          <a:lstStyle/>
          <a:p>
            <a:pPr lvl="0" fontAlgn="base"/>
            <a:r>
              <a:rPr lang="en-AU" sz="2400" i="1" dirty="0">
                <a:solidFill>
                  <a:prstClr val="black"/>
                </a:solidFill>
                <a:latin typeface="+mj-lt"/>
              </a:rPr>
              <a:t>The potential adverse effects of SR cervical collars </a:t>
            </a:r>
            <a:r>
              <a:rPr lang="en-AU" sz="2400" i="1" u="sng" dirty="0">
                <a:solidFill>
                  <a:prstClr val="black"/>
                </a:solidFill>
                <a:latin typeface="+mj-lt"/>
              </a:rPr>
              <a:t>increase with duration of use and include</a:t>
            </a:r>
            <a:r>
              <a:rPr lang="en-AU" sz="2400" i="1" u="sng" dirty="0" smtClean="0">
                <a:solidFill>
                  <a:prstClr val="black"/>
                </a:solidFill>
                <a:latin typeface="+mj-lt"/>
              </a:rPr>
              <a:t>:</a:t>
            </a:r>
          </a:p>
          <a:p>
            <a:pPr lvl="0" fontAlgn="base"/>
            <a:endParaRPr lang="en-AU" sz="2400" dirty="0">
              <a:solidFill>
                <a:prstClr val="black"/>
              </a:solidFill>
              <a:latin typeface="+mj-lt"/>
            </a:endParaRPr>
          </a:p>
          <a:p>
            <a:pPr lvl="0" fontAlgn="base">
              <a:buFont typeface="Arial" panose="020B0604020202020204" pitchFamily="34" charset="0"/>
              <a:buChar char="•"/>
            </a:pPr>
            <a:r>
              <a:rPr lang="en-AU" sz="2400" i="1" dirty="0">
                <a:solidFill>
                  <a:prstClr val="black"/>
                </a:solidFill>
                <a:latin typeface="+mj-lt"/>
              </a:rPr>
              <a:t>unnecessary movement of the head and neck with the sizing and fitting of the </a:t>
            </a:r>
            <a:r>
              <a:rPr lang="en-AU" sz="2400" i="1" dirty="0" smtClean="0">
                <a:solidFill>
                  <a:prstClr val="black"/>
                </a:solidFill>
                <a:latin typeface="+mj-lt"/>
              </a:rPr>
              <a:t>collar</a:t>
            </a:r>
          </a:p>
          <a:p>
            <a:pPr lvl="0" fontAlgn="base">
              <a:buFont typeface="Arial" panose="020B0604020202020204" pitchFamily="34" charset="0"/>
              <a:buChar char="•"/>
            </a:pPr>
            <a:endParaRPr lang="en-AU" sz="2400" dirty="0">
              <a:solidFill>
                <a:prstClr val="black"/>
              </a:solidFill>
              <a:latin typeface="+mj-lt"/>
            </a:endParaRPr>
          </a:p>
          <a:p>
            <a:pPr lvl="0" fontAlgn="base">
              <a:buFont typeface="Arial" panose="020B0604020202020204" pitchFamily="34" charset="0"/>
              <a:buChar char="•"/>
            </a:pPr>
            <a:r>
              <a:rPr lang="en-AU" sz="2400" i="1" dirty="0">
                <a:solidFill>
                  <a:prstClr val="black"/>
                </a:solidFill>
                <a:latin typeface="+mj-lt"/>
              </a:rPr>
              <a:t>discomfort and </a:t>
            </a:r>
            <a:r>
              <a:rPr lang="en-AU" sz="2400" i="1" dirty="0" smtClean="0">
                <a:solidFill>
                  <a:prstClr val="black"/>
                </a:solidFill>
                <a:latin typeface="+mj-lt"/>
              </a:rPr>
              <a:t>pain</a:t>
            </a:r>
          </a:p>
          <a:p>
            <a:pPr lvl="0" fontAlgn="base">
              <a:buFont typeface="Arial" panose="020B0604020202020204" pitchFamily="34" charset="0"/>
              <a:buChar char="•"/>
            </a:pPr>
            <a:endParaRPr lang="en-AU" sz="2400" dirty="0">
              <a:solidFill>
                <a:prstClr val="black"/>
              </a:solidFill>
              <a:latin typeface="+mj-lt"/>
            </a:endParaRPr>
          </a:p>
          <a:p>
            <a:pPr lvl="0" fontAlgn="base">
              <a:buFont typeface="Arial" panose="020B0604020202020204" pitchFamily="34" charset="0"/>
              <a:buChar char="•"/>
            </a:pPr>
            <a:r>
              <a:rPr lang="en-AU" sz="2400" i="1" dirty="0">
                <a:solidFill>
                  <a:prstClr val="black"/>
                </a:solidFill>
                <a:latin typeface="+mj-lt"/>
              </a:rPr>
              <a:t>restricted mouth opening and difficulty </a:t>
            </a:r>
            <a:r>
              <a:rPr lang="en-AU" sz="2400" i="1" dirty="0" smtClean="0">
                <a:solidFill>
                  <a:prstClr val="black"/>
                </a:solidFill>
                <a:latin typeface="+mj-lt"/>
              </a:rPr>
              <a:t>swallowing</a:t>
            </a:r>
          </a:p>
          <a:p>
            <a:pPr lvl="0" fontAlgn="base">
              <a:buFont typeface="Arial" panose="020B0604020202020204" pitchFamily="34" charset="0"/>
              <a:buChar char="•"/>
            </a:pPr>
            <a:endParaRPr lang="en-AU" sz="2400" dirty="0">
              <a:solidFill>
                <a:prstClr val="black"/>
              </a:solidFill>
              <a:latin typeface="+mj-lt"/>
            </a:endParaRPr>
          </a:p>
          <a:p>
            <a:pPr lvl="0" fontAlgn="base">
              <a:buFont typeface="Arial" panose="020B0604020202020204" pitchFamily="34" charset="0"/>
              <a:buChar char="•"/>
            </a:pPr>
            <a:r>
              <a:rPr lang="en-AU" sz="2400" i="1" dirty="0">
                <a:solidFill>
                  <a:prstClr val="black"/>
                </a:solidFill>
                <a:latin typeface="+mj-lt"/>
              </a:rPr>
              <a:t>airway compromise should the victim </a:t>
            </a:r>
            <a:r>
              <a:rPr lang="en-AU" sz="2400" i="1" dirty="0" smtClean="0">
                <a:solidFill>
                  <a:prstClr val="black"/>
                </a:solidFill>
                <a:latin typeface="+mj-lt"/>
              </a:rPr>
              <a:t>vomit</a:t>
            </a:r>
          </a:p>
          <a:p>
            <a:pPr lvl="0" fontAlgn="base">
              <a:buFont typeface="Arial" panose="020B0604020202020204" pitchFamily="34" charset="0"/>
              <a:buChar char="•"/>
            </a:pPr>
            <a:endParaRPr lang="en-AU" sz="2400" dirty="0">
              <a:solidFill>
                <a:prstClr val="black"/>
              </a:solidFill>
              <a:latin typeface="+mj-lt"/>
            </a:endParaRPr>
          </a:p>
          <a:p>
            <a:pPr lvl="0" fontAlgn="base">
              <a:buFont typeface="Arial" panose="020B0604020202020204" pitchFamily="34" charset="0"/>
              <a:buChar char="•"/>
            </a:pPr>
            <a:r>
              <a:rPr lang="en-AU" sz="2400" i="1" dirty="0">
                <a:solidFill>
                  <a:prstClr val="black"/>
                </a:solidFill>
                <a:latin typeface="+mj-lt"/>
              </a:rPr>
              <a:t>pressure on neck veins raising intra-cranial pressure (harmful to head injured victims</a:t>
            </a:r>
            <a:r>
              <a:rPr lang="en-AU" sz="2400" i="1" dirty="0" smtClean="0">
                <a:solidFill>
                  <a:prstClr val="black"/>
                </a:solidFill>
                <a:latin typeface="+mj-lt"/>
              </a:rPr>
              <a:t>)</a:t>
            </a:r>
          </a:p>
          <a:p>
            <a:pPr lvl="0" fontAlgn="base">
              <a:buFont typeface="Arial" panose="020B0604020202020204" pitchFamily="34" charset="0"/>
              <a:buChar char="•"/>
            </a:pPr>
            <a:endParaRPr lang="en-AU" sz="2400" dirty="0">
              <a:solidFill>
                <a:prstClr val="black"/>
              </a:solidFill>
              <a:latin typeface="+mj-lt"/>
            </a:endParaRPr>
          </a:p>
          <a:p>
            <a:pPr lvl="0" fontAlgn="base">
              <a:buFont typeface="Arial" panose="020B0604020202020204" pitchFamily="34" charset="0"/>
              <a:buChar char="•"/>
            </a:pPr>
            <a:r>
              <a:rPr lang="en-AU" sz="2400" i="1" dirty="0">
                <a:solidFill>
                  <a:prstClr val="black"/>
                </a:solidFill>
                <a:latin typeface="+mj-lt"/>
              </a:rPr>
              <a:t>hiding potential life-threatening conditions.</a:t>
            </a:r>
            <a:endParaRPr lang="en-AU" sz="2400" dirty="0">
              <a:solidFill>
                <a:prstClr val="black"/>
              </a:solidFill>
              <a:latin typeface="+mj-lt"/>
            </a:endParaRPr>
          </a:p>
        </p:txBody>
      </p:sp>
      <p:sp>
        <p:nvSpPr>
          <p:cNvPr id="3" name="Rectangle 2"/>
          <p:cNvSpPr/>
          <p:nvPr/>
        </p:nvSpPr>
        <p:spPr>
          <a:xfrm>
            <a:off x="911290" y="496183"/>
            <a:ext cx="9455020"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The Cervical Collar </a:t>
            </a:r>
            <a:endParaRPr lang="en-AU" dirty="0">
              <a:solidFill>
                <a:prstClr val="black"/>
              </a:solidFill>
            </a:endParaRPr>
          </a:p>
        </p:txBody>
      </p:sp>
    </p:spTree>
    <p:extLst>
      <p:ext uri="{BB962C8B-B14F-4D97-AF65-F5344CB8AC3E}">
        <p14:creationId xmlns:p14="http://schemas.microsoft.com/office/powerpoint/2010/main" val="21771575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2627" y="1461614"/>
            <a:ext cx="10245012" cy="4401205"/>
          </a:xfrm>
          <a:prstGeom prst="rect">
            <a:avLst/>
          </a:prstGeom>
        </p:spPr>
        <p:txBody>
          <a:bodyPr wrap="square">
            <a:spAutoFit/>
          </a:bodyPr>
          <a:lstStyle/>
          <a:p>
            <a:pPr fontAlgn="base"/>
            <a:r>
              <a:rPr lang="en-AU" sz="2800" dirty="0" smtClean="0"/>
              <a:t>There are still opposing viewpoints to the ARC Statement, from spinal practitioners, ED departments and ambulance services:</a:t>
            </a:r>
          </a:p>
          <a:p>
            <a:pPr fontAlgn="base"/>
            <a:endParaRPr lang="en-AU" sz="2800" dirty="0"/>
          </a:p>
          <a:p>
            <a:pPr fontAlgn="base"/>
            <a:r>
              <a:rPr lang="en-AU" sz="2800" dirty="0" smtClean="0"/>
              <a:t>Professor </a:t>
            </a:r>
            <a:r>
              <a:rPr lang="en-AU" sz="2800" dirty="0"/>
              <a:t>John Yeo, </a:t>
            </a:r>
            <a:r>
              <a:rPr lang="en-AU" sz="2800" dirty="0" smtClean="0"/>
              <a:t>an Australian expert </a:t>
            </a:r>
            <a:r>
              <a:rPr lang="en-AU" sz="2800" dirty="0"/>
              <a:t>on spinal injury and Founding </a:t>
            </a:r>
            <a:r>
              <a:rPr lang="en-AU" sz="2800" i="1" dirty="0"/>
              <a:t>Necksafe</a:t>
            </a:r>
            <a:r>
              <a:rPr lang="en-AU" sz="2800" dirty="0"/>
              <a:t> </a:t>
            </a:r>
            <a:r>
              <a:rPr lang="en-AU" sz="2800" dirty="0" smtClean="0"/>
              <a:t>Patron, </a:t>
            </a:r>
            <a:r>
              <a:rPr lang="en-AU" sz="2800" dirty="0" smtClean="0"/>
              <a:t>recently </a:t>
            </a:r>
            <a:r>
              <a:rPr lang="en-AU" sz="2800" dirty="0"/>
              <a:t>reminded </a:t>
            </a:r>
            <a:r>
              <a:rPr lang="en-AU" sz="2800" dirty="0" smtClean="0"/>
              <a:t>the NSW Ambulance Service with regard to their spinal management policy:</a:t>
            </a:r>
          </a:p>
          <a:p>
            <a:pPr fontAlgn="base"/>
            <a:endParaRPr lang="en-AU" sz="2800" dirty="0"/>
          </a:p>
          <a:p>
            <a:pPr fontAlgn="base"/>
            <a:r>
              <a:rPr lang="en-AU" sz="2800" b="1" dirty="0"/>
              <a:t>“You simply cannot ignore the anatomy…..the spinal cord is at risk when the neck is FLEXED and ROTATED…this must be prevented AT ALL COSTS”</a:t>
            </a:r>
            <a:endParaRPr lang="en-AU" sz="2800" b="0" i="0" dirty="0">
              <a:effectLst/>
            </a:endParaRPr>
          </a:p>
        </p:txBody>
      </p:sp>
      <p:sp>
        <p:nvSpPr>
          <p:cNvPr id="3" name="Rectangle 2"/>
          <p:cNvSpPr/>
          <p:nvPr/>
        </p:nvSpPr>
        <p:spPr>
          <a:xfrm>
            <a:off x="892627" y="542836"/>
            <a:ext cx="10528041"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The Cervical </a:t>
            </a:r>
            <a:r>
              <a:rPr lang="en-US" sz="3600" b="1" dirty="0" smtClean="0">
                <a:ln w="6600">
                  <a:solidFill>
                    <a:srgbClr val="C0504D"/>
                  </a:solidFill>
                  <a:prstDash val="solid"/>
                </a:ln>
                <a:solidFill>
                  <a:srgbClr val="FFFFFF"/>
                </a:solidFill>
                <a:effectLst>
                  <a:outerShdw dist="38100" dir="2700000" algn="tl" rotWithShape="0">
                    <a:srgbClr val="C0504D"/>
                  </a:outerShdw>
                </a:effectLst>
              </a:rPr>
              <a:t>Collar – Opposing Views </a:t>
            </a:r>
            <a:endParaRPr lang="en-AU" dirty="0">
              <a:solidFill>
                <a:prstClr val="black"/>
              </a:solidFill>
            </a:endParaRPr>
          </a:p>
        </p:txBody>
      </p:sp>
    </p:spTree>
    <p:extLst>
      <p:ext uri="{BB962C8B-B14F-4D97-AF65-F5344CB8AC3E}">
        <p14:creationId xmlns:p14="http://schemas.microsoft.com/office/powerpoint/2010/main" val="39880739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8416" y="1306745"/>
            <a:ext cx="10730204" cy="5355312"/>
          </a:xfrm>
          <a:prstGeom prst="rect">
            <a:avLst/>
          </a:prstGeom>
        </p:spPr>
        <p:txBody>
          <a:bodyPr wrap="square">
            <a:spAutoFit/>
          </a:bodyPr>
          <a:lstStyle/>
          <a:p>
            <a:pPr fontAlgn="base"/>
            <a:r>
              <a:rPr lang="en-AU" b="1" dirty="0"/>
              <a:t>So, what can we </a:t>
            </a:r>
            <a:r>
              <a:rPr lang="en-AU" b="1" dirty="0" smtClean="0"/>
              <a:t>conclude? (according to) </a:t>
            </a:r>
          </a:p>
          <a:p>
            <a:pPr fontAlgn="base"/>
            <a:endParaRPr lang="en-AU" dirty="0"/>
          </a:p>
          <a:p>
            <a:pPr lvl="1" fontAlgn="base">
              <a:buFont typeface="Arial" panose="020B0604020202020204" pitchFamily="34" charset="0"/>
              <a:buChar char="•"/>
            </a:pPr>
            <a:r>
              <a:rPr lang="en-AU" dirty="0" smtClean="0"/>
              <a:t> 	There </a:t>
            </a:r>
            <a:r>
              <a:rPr lang="en-AU" dirty="0"/>
              <a:t>does not appear to be enough justification for changing management of suspected spinal injury, </a:t>
            </a:r>
            <a:r>
              <a:rPr lang="en-AU" dirty="0" smtClean="0"/>
              <a:t>    	although </a:t>
            </a:r>
            <a:r>
              <a:rPr lang="en-AU" dirty="0"/>
              <a:t>each case should be managed </a:t>
            </a:r>
            <a:r>
              <a:rPr lang="en-AU" dirty="0" smtClean="0"/>
              <a:t>individually</a:t>
            </a:r>
          </a:p>
          <a:p>
            <a:pPr fontAlgn="base">
              <a:buFont typeface="Arial" panose="020B0604020202020204" pitchFamily="34" charset="0"/>
              <a:buChar char="•"/>
            </a:pPr>
            <a:endParaRPr lang="en-AU" dirty="0"/>
          </a:p>
          <a:p>
            <a:pPr lvl="1" fontAlgn="base">
              <a:buFont typeface="Arial" panose="020B0604020202020204" pitchFamily="34" charset="0"/>
              <a:buChar char="•"/>
            </a:pPr>
            <a:r>
              <a:rPr lang="en-AU" dirty="0" smtClean="0"/>
              <a:t> 	Suspected </a:t>
            </a:r>
            <a:r>
              <a:rPr lang="en-AU" dirty="0"/>
              <a:t>spinal injuries </a:t>
            </a:r>
            <a:r>
              <a:rPr lang="en-AU" dirty="0" smtClean="0"/>
              <a:t>should </a:t>
            </a:r>
            <a:r>
              <a:rPr lang="en-AU" dirty="0"/>
              <a:t>be immobilised to the best of our abilities, with Manual Inline </a:t>
            </a:r>
            <a:r>
              <a:rPr lang="en-AU" dirty="0" smtClean="0"/>
              <a:t>	Support </a:t>
            </a:r>
            <a:r>
              <a:rPr lang="en-AU" dirty="0"/>
              <a:t>initially and then, from a practical standing, utilising the relatively low-cost aids for </a:t>
            </a:r>
            <a:r>
              <a:rPr lang="en-AU" dirty="0" smtClean="0"/>
              <a:t>	immobilisation </a:t>
            </a:r>
            <a:r>
              <a:rPr lang="en-AU" dirty="0"/>
              <a:t>we have at our disposal</a:t>
            </a:r>
            <a:r>
              <a:rPr lang="en-AU" dirty="0" smtClean="0"/>
              <a:t>:</a:t>
            </a:r>
          </a:p>
          <a:p>
            <a:pPr lvl="1" fontAlgn="base">
              <a:buFont typeface="Arial" panose="020B0604020202020204" pitchFamily="34" charset="0"/>
              <a:buChar char="•"/>
            </a:pPr>
            <a:endParaRPr lang="en-AU" dirty="0"/>
          </a:p>
          <a:p>
            <a:pPr marL="1657350" lvl="3" indent="-285750" fontAlgn="base">
              <a:buFont typeface="Arial" panose="020B0604020202020204" pitchFamily="34" charset="0"/>
              <a:buChar char="•"/>
            </a:pPr>
            <a:r>
              <a:rPr lang="en-AU" dirty="0"/>
              <a:t>semi-rigid cervical collars</a:t>
            </a:r>
          </a:p>
          <a:p>
            <a:pPr marL="1657350" lvl="3" indent="-285750" fontAlgn="base">
              <a:buFont typeface="Arial" panose="020B0604020202020204" pitchFamily="34" charset="0"/>
              <a:buChar char="•"/>
            </a:pPr>
            <a:r>
              <a:rPr lang="en-AU" dirty="0" smtClean="0"/>
              <a:t>Spine boards </a:t>
            </a:r>
            <a:r>
              <a:rPr lang="en-AU" dirty="0"/>
              <a:t>and straps</a:t>
            </a:r>
          </a:p>
          <a:p>
            <a:pPr marL="1657350" lvl="3" indent="-285750" fontAlgn="base">
              <a:buFont typeface="Arial" panose="020B0604020202020204" pitchFamily="34" charset="0"/>
              <a:buChar char="•"/>
            </a:pPr>
            <a:r>
              <a:rPr lang="en-AU" dirty="0"/>
              <a:t>head immobilisation devices</a:t>
            </a:r>
          </a:p>
          <a:p>
            <a:pPr marL="1657350" lvl="3" indent="-285750" fontAlgn="base">
              <a:buFont typeface="Arial" panose="020B0604020202020204" pitchFamily="34" charset="0"/>
              <a:buChar char="•"/>
            </a:pPr>
            <a:r>
              <a:rPr lang="en-AU" dirty="0"/>
              <a:t>all properly applied by trained </a:t>
            </a:r>
            <a:r>
              <a:rPr lang="en-AU" dirty="0" smtClean="0"/>
              <a:t>personnel</a:t>
            </a:r>
          </a:p>
          <a:p>
            <a:pPr marL="742950" lvl="1" indent="-285750" fontAlgn="base">
              <a:buFont typeface="Arial" panose="020B0604020202020204" pitchFamily="34" charset="0"/>
              <a:buChar char="•"/>
            </a:pPr>
            <a:endParaRPr lang="en-AU" dirty="0"/>
          </a:p>
          <a:p>
            <a:pPr lvl="1" fontAlgn="base">
              <a:buFont typeface="Arial" panose="020B0604020202020204" pitchFamily="34" charset="0"/>
              <a:buChar char="•"/>
            </a:pPr>
            <a:r>
              <a:rPr lang="en-AU" dirty="0" smtClean="0"/>
              <a:t> 	If </a:t>
            </a:r>
            <a:r>
              <a:rPr lang="en-AU" dirty="0"/>
              <a:t>equipment </a:t>
            </a:r>
            <a:r>
              <a:rPr lang="en-AU" dirty="0" smtClean="0"/>
              <a:t>is </a:t>
            </a:r>
            <a:r>
              <a:rPr lang="en-AU" dirty="0"/>
              <a:t>not available, the principles of maintaining the neck in the neutral position using </a:t>
            </a:r>
            <a:r>
              <a:rPr lang="en-AU" dirty="0" smtClean="0"/>
              <a:t>	whatever </a:t>
            </a:r>
            <a:r>
              <a:rPr lang="en-AU" dirty="0"/>
              <a:t>means are to hand are to be respected to prevent flexion and rotation of the </a:t>
            </a:r>
            <a:r>
              <a:rPr lang="en-AU" dirty="0" smtClean="0"/>
              <a:t>neck</a:t>
            </a:r>
          </a:p>
          <a:p>
            <a:pPr fontAlgn="base">
              <a:buFont typeface="Arial" panose="020B0604020202020204" pitchFamily="34" charset="0"/>
              <a:buChar char="•"/>
            </a:pPr>
            <a:endParaRPr lang="en-AU" dirty="0"/>
          </a:p>
          <a:p>
            <a:pPr lvl="1" fontAlgn="base">
              <a:buFont typeface="Arial" panose="020B0604020202020204" pitchFamily="34" charset="0"/>
              <a:buChar char="•"/>
            </a:pPr>
            <a:r>
              <a:rPr lang="en-AU" dirty="0" smtClean="0"/>
              <a:t> 	Patients </a:t>
            </a:r>
            <a:r>
              <a:rPr lang="en-AU" dirty="0"/>
              <a:t>should not be on </a:t>
            </a:r>
            <a:r>
              <a:rPr lang="en-AU" dirty="0" smtClean="0"/>
              <a:t>spine boards </a:t>
            </a:r>
            <a:r>
              <a:rPr lang="en-AU" dirty="0"/>
              <a:t>for longer than necessary, vacuum mattresses offer an </a:t>
            </a:r>
            <a:r>
              <a:rPr lang="en-AU" dirty="0" smtClean="0"/>
              <a:t>	alternative</a:t>
            </a:r>
            <a:endParaRPr lang="en-AU" b="0" i="0" dirty="0">
              <a:effectLst/>
            </a:endParaRPr>
          </a:p>
        </p:txBody>
      </p:sp>
      <p:sp>
        <p:nvSpPr>
          <p:cNvPr id="3" name="Rectangle 2"/>
          <p:cNvSpPr/>
          <p:nvPr/>
        </p:nvSpPr>
        <p:spPr>
          <a:xfrm>
            <a:off x="858416" y="552167"/>
            <a:ext cx="10730204"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The Cervical Collar </a:t>
            </a:r>
            <a:endParaRPr lang="en-AU" dirty="0">
              <a:solidFill>
                <a:prstClr val="black"/>
              </a:solidFill>
            </a:endParaRPr>
          </a:p>
        </p:txBody>
      </p:sp>
      <p:pic>
        <p:nvPicPr>
          <p:cNvPr id="4" name="Picture 3"/>
          <p:cNvPicPr>
            <a:picLocks noChangeAspect="1"/>
          </p:cNvPicPr>
          <p:nvPr/>
        </p:nvPicPr>
        <p:blipFill>
          <a:blip r:embed="rId2"/>
          <a:stretch>
            <a:fillRect/>
          </a:stretch>
        </p:blipFill>
        <p:spPr>
          <a:xfrm>
            <a:off x="4916065" y="1198498"/>
            <a:ext cx="2156539" cy="611641"/>
          </a:xfrm>
          <a:prstGeom prst="rect">
            <a:avLst/>
          </a:prstGeom>
        </p:spPr>
      </p:pic>
    </p:spTree>
    <p:extLst>
      <p:ext uri="{BB962C8B-B14F-4D97-AF65-F5344CB8AC3E}">
        <p14:creationId xmlns:p14="http://schemas.microsoft.com/office/powerpoint/2010/main" val="28355840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5388" y="619870"/>
            <a:ext cx="10972800" cy="1143000"/>
          </a:xfrm>
        </p:spPr>
        <p:txBody>
          <a:bodyPr/>
          <a:lstStyle/>
          <a:p>
            <a:pPr lvl="0" eaLnBrk="1" fontAlgn="auto" hangingPunct="1">
              <a:spcBef>
                <a:spcPts val="0"/>
              </a:spcBef>
              <a:spcAft>
                <a:spcPts val="0"/>
              </a:spcAft>
            </a:pPr>
            <a:r>
              <a:rPr lang="en-AU" sz="3200" b="1" dirty="0">
                <a:ln w="6600">
                  <a:solidFill>
                    <a:srgbClr val="C0504D"/>
                  </a:solidFill>
                  <a:prstDash val="solid"/>
                </a:ln>
                <a:solidFill>
                  <a:srgbClr val="FFFFFF"/>
                </a:solidFill>
                <a:effectLst>
                  <a:outerShdw dist="38100" dir="2700000" algn="tl" rotWithShape="0">
                    <a:srgbClr val="C0504D"/>
                  </a:outerShdw>
                </a:effectLst>
                <a:ea typeface="+mn-ea"/>
                <a:cs typeface="+mn-cs"/>
              </a:rPr>
              <a:t>SPINAL INJURY MANAGEMENT </a:t>
            </a:r>
            <a:r>
              <a:rPr lang="en-AU" sz="2800" b="1" dirty="0">
                <a:ln w="6600">
                  <a:solidFill>
                    <a:srgbClr val="C0504D"/>
                  </a:solidFill>
                  <a:prstDash val="solid"/>
                </a:ln>
                <a:solidFill>
                  <a:srgbClr val="FFFFFF"/>
                </a:solidFill>
                <a:effectLst>
                  <a:outerShdw dist="38100" dir="2700000" algn="tl" rotWithShape="0">
                    <a:srgbClr val="C0504D"/>
                  </a:outerShdw>
                </a:effectLst>
                <a:ea typeface="+mn-ea"/>
                <a:cs typeface="+mn-cs"/>
              </a:rPr>
              <a:t>– what’s wrong with these photos?</a:t>
            </a:r>
            <a:br>
              <a:rPr lang="en-AU" sz="2800" b="1" dirty="0">
                <a:ln w="6600">
                  <a:solidFill>
                    <a:srgbClr val="C0504D"/>
                  </a:solidFill>
                  <a:prstDash val="solid"/>
                </a:ln>
                <a:solidFill>
                  <a:srgbClr val="FFFFFF"/>
                </a:solidFill>
                <a:effectLst>
                  <a:outerShdw dist="38100" dir="2700000" algn="tl" rotWithShape="0">
                    <a:srgbClr val="C0504D"/>
                  </a:outerShdw>
                </a:effectLst>
                <a:ea typeface="+mn-ea"/>
                <a:cs typeface="+mn-cs"/>
              </a:rPr>
            </a:br>
            <a:endParaRPr lang="en-AU" dirty="0"/>
          </a:p>
        </p:txBody>
      </p:sp>
      <p:sp>
        <p:nvSpPr>
          <p:cNvPr id="3" name="Content Placeholder 2"/>
          <p:cNvSpPr>
            <a:spLocks noGrp="1"/>
          </p:cNvSpPr>
          <p:nvPr>
            <p:ph idx="1"/>
          </p:nvPr>
        </p:nvSpPr>
        <p:spPr>
          <a:xfrm>
            <a:off x="861527" y="1348275"/>
            <a:ext cx="10972800" cy="4525963"/>
          </a:xfrm>
        </p:spPr>
        <p:txBody>
          <a:bodyPr/>
          <a:lstStyle/>
          <a:p>
            <a:endParaRPr lang="en-AU" sz="2400" dirty="0" smtClean="0"/>
          </a:p>
          <a:p>
            <a:r>
              <a:rPr lang="en-AU" sz="2400" dirty="0" smtClean="0"/>
              <a:t>All show </a:t>
            </a:r>
            <a:r>
              <a:rPr lang="en-AU" sz="2400" i="1" dirty="0" smtClean="0"/>
              <a:t>differences</a:t>
            </a:r>
            <a:r>
              <a:rPr lang="en-AU" sz="2400" dirty="0" smtClean="0"/>
              <a:t> in, or </a:t>
            </a:r>
            <a:r>
              <a:rPr lang="en-AU" sz="2400" i="1" dirty="0" smtClean="0"/>
              <a:t>inconsistency</a:t>
            </a:r>
            <a:r>
              <a:rPr lang="en-AU" sz="2400" dirty="0" smtClean="0"/>
              <a:t> of approach</a:t>
            </a:r>
          </a:p>
          <a:p>
            <a:endParaRPr lang="en-AU" sz="2400" dirty="0" smtClean="0"/>
          </a:p>
          <a:p>
            <a:r>
              <a:rPr lang="en-AU" sz="2400" dirty="0" smtClean="0"/>
              <a:t>Most show inadequate and even alarming immobilisation with potential for worsening any spinal injury</a:t>
            </a:r>
          </a:p>
          <a:p>
            <a:endParaRPr lang="en-AU" sz="2400" dirty="0" smtClean="0"/>
          </a:p>
          <a:p>
            <a:r>
              <a:rPr lang="en-AU" sz="2400" dirty="0" smtClean="0"/>
              <a:t>Most show inadequate C Collar placement and expressions of patient discomfort</a:t>
            </a:r>
          </a:p>
          <a:p>
            <a:endParaRPr lang="en-AU" dirty="0"/>
          </a:p>
        </p:txBody>
      </p:sp>
    </p:spTree>
    <p:extLst>
      <p:ext uri="{BB962C8B-B14F-4D97-AF65-F5344CB8AC3E}">
        <p14:creationId xmlns:p14="http://schemas.microsoft.com/office/powerpoint/2010/main" val="26062158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4441" y="533505"/>
            <a:ext cx="10795518"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The Cervical Collar </a:t>
            </a:r>
            <a:r>
              <a:rPr lang="en-US" sz="3600" b="1" dirty="0" smtClean="0">
                <a:ln w="6600">
                  <a:solidFill>
                    <a:srgbClr val="C0504D"/>
                  </a:solidFill>
                  <a:prstDash val="solid"/>
                </a:ln>
                <a:solidFill>
                  <a:srgbClr val="FFFFFF"/>
                </a:solidFill>
                <a:effectLst>
                  <a:outerShdw dist="38100" dir="2700000" algn="tl" rotWithShape="0">
                    <a:srgbClr val="C0504D"/>
                  </a:outerShdw>
                </a:effectLst>
              </a:rPr>
              <a:t>&amp; Colbrow medics</a:t>
            </a:r>
            <a:endParaRPr lang="en-AU" dirty="0">
              <a:solidFill>
                <a:prstClr val="black"/>
              </a:solidFill>
            </a:endParaRPr>
          </a:p>
        </p:txBody>
      </p:sp>
      <p:sp>
        <p:nvSpPr>
          <p:cNvPr id="3" name="TextBox 2"/>
          <p:cNvSpPr txBox="1"/>
          <p:nvPr/>
        </p:nvSpPr>
        <p:spPr>
          <a:xfrm>
            <a:off x="877077" y="1362269"/>
            <a:ext cx="10590245" cy="4801314"/>
          </a:xfrm>
          <a:prstGeom prst="rect">
            <a:avLst/>
          </a:prstGeom>
          <a:noFill/>
        </p:spPr>
        <p:txBody>
          <a:bodyPr wrap="square" rtlCol="0">
            <a:spAutoFit/>
          </a:bodyPr>
          <a:lstStyle/>
          <a:p>
            <a:r>
              <a:rPr lang="en-AU" i="1" dirty="0" smtClean="0"/>
              <a:t>Given the diversity of opinions and practices, Colbrow medics should be cognisant of all the current issues surrounding application of cervical collars and should defer to management guidelines of each respective state ambulance.</a:t>
            </a:r>
          </a:p>
          <a:p>
            <a:endParaRPr lang="en-AU" i="1" dirty="0"/>
          </a:p>
          <a:p>
            <a:r>
              <a:rPr lang="en-AU" i="1" dirty="0" smtClean="0"/>
              <a:t>Generally, Colbrow medics do not “package” patients for full spinal immobilisation and this practice should be deferred to management guidelines of each respective state ambulance where possible. (Exception where extrication is </a:t>
            </a:r>
            <a:r>
              <a:rPr lang="en-AU" i="1" dirty="0" smtClean="0"/>
              <a:t>deemed necessary </a:t>
            </a:r>
            <a:r>
              <a:rPr lang="en-AU" i="1" dirty="0" smtClean="0"/>
              <a:t>– although never at the expense of patient care or for “convenience”)</a:t>
            </a:r>
          </a:p>
          <a:p>
            <a:endParaRPr lang="en-AU" i="1" dirty="0"/>
          </a:p>
          <a:p>
            <a:r>
              <a:rPr lang="en-AU" i="1" dirty="0" smtClean="0"/>
              <a:t>Colbrow Medics must focus on:</a:t>
            </a:r>
          </a:p>
          <a:p>
            <a:endParaRPr lang="en-AU" dirty="0"/>
          </a:p>
          <a:p>
            <a:pPr marL="285750" indent="-285750">
              <a:buFont typeface="Wingdings" panose="05000000000000000000" pitchFamily="2" charset="2"/>
              <a:buChar char="ü"/>
            </a:pPr>
            <a:r>
              <a:rPr lang="en-AU" dirty="0" smtClean="0"/>
              <a:t>DRABC</a:t>
            </a:r>
          </a:p>
          <a:p>
            <a:pPr marL="285750" indent="-285750">
              <a:buFont typeface="Wingdings" panose="05000000000000000000" pitchFamily="2" charset="2"/>
              <a:buChar char="ü"/>
            </a:pPr>
            <a:r>
              <a:rPr lang="en-AU" dirty="0" smtClean="0"/>
              <a:t>Mechanism/Force/Potential</a:t>
            </a:r>
          </a:p>
          <a:p>
            <a:pPr marL="285750" indent="-285750">
              <a:buFont typeface="Wingdings" panose="05000000000000000000" pitchFamily="2" charset="2"/>
              <a:buChar char="ü"/>
            </a:pPr>
            <a:r>
              <a:rPr lang="en-AU" dirty="0" smtClean="0"/>
              <a:t>Suspect Spinal (based on mechanism, age, signs &amp; symptoms, potential)</a:t>
            </a:r>
          </a:p>
          <a:p>
            <a:pPr marL="285750" indent="-285750">
              <a:buFont typeface="Wingdings" panose="05000000000000000000" pitchFamily="2" charset="2"/>
              <a:buChar char="ü"/>
            </a:pPr>
            <a:r>
              <a:rPr lang="en-AU" dirty="0" smtClean="0"/>
              <a:t>“000”</a:t>
            </a:r>
          </a:p>
          <a:p>
            <a:pPr marL="285750" indent="-285750">
              <a:buFont typeface="Wingdings" panose="05000000000000000000" pitchFamily="2" charset="2"/>
              <a:buChar char="ü"/>
            </a:pPr>
            <a:r>
              <a:rPr lang="en-AU" dirty="0" smtClean="0"/>
              <a:t>Maintain </a:t>
            </a:r>
            <a:r>
              <a:rPr lang="en-AU" i="1" u="sng" dirty="0" smtClean="0"/>
              <a:t>in line manual stabilisation </a:t>
            </a:r>
            <a:r>
              <a:rPr lang="en-AU" dirty="0" smtClean="0"/>
              <a:t>as a minimum, waiting for ambulance arrival</a:t>
            </a:r>
          </a:p>
          <a:p>
            <a:pPr marL="285750" indent="-285750">
              <a:buFont typeface="Wingdings" panose="05000000000000000000" pitchFamily="2" charset="2"/>
              <a:buChar char="ü"/>
            </a:pPr>
            <a:r>
              <a:rPr lang="en-AU" dirty="0" smtClean="0"/>
              <a:t>Cx Collar if extrication required &amp; skilled (otherwise leave patient in situ)</a:t>
            </a:r>
          </a:p>
          <a:p>
            <a:pPr marL="285750" indent="-285750">
              <a:buFont typeface="Wingdings" panose="05000000000000000000" pitchFamily="2" charset="2"/>
              <a:buChar char="ü"/>
            </a:pPr>
            <a:r>
              <a:rPr lang="en-AU" dirty="0" smtClean="0"/>
              <a:t>Defer management to respective state ambulance service clinical practice guidelines</a:t>
            </a:r>
            <a:endParaRPr lang="en-AU" dirty="0"/>
          </a:p>
        </p:txBody>
      </p:sp>
    </p:spTree>
    <p:extLst>
      <p:ext uri="{BB962C8B-B14F-4D97-AF65-F5344CB8AC3E}">
        <p14:creationId xmlns:p14="http://schemas.microsoft.com/office/powerpoint/2010/main" val="9524692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backboards-10965038_11078211.ps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5049" y="2186235"/>
            <a:ext cx="7061956" cy="432018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091682" y="1278294"/>
            <a:ext cx="7712190" cy="1815882"/>
          </a:xfrm>
          <a:prstGeom prst="rect">
            <a:avLst/>
          </a:prstGeom>
          <a:noFill/>
        </p:spPr>
        <p:txBody>
          <a:bodyPr wrap="square" rtlCol="0">
            <a:spAutoFit/>
          </a:bodyPr>
          <a:lstStyle/>
          <a:p>
            <a:pPr lvl="0"/>
            <a:r>
              <a:rPr lang="en-AU" sz="2800" dirty="0">
                <a:solidFill>
                  <a:prstClr val="black"/>
                </a:solidFill>
              </a:rPr>
              <a:t>The Evidence Against Backboards</a:t>
            </a:r>
          </a:p>
          <a:p>
            <a:pPr lvl="0"/>
            <a:r>
              <a:rPr lang="en-AU" sz="2800" cap="small" dirty="0">
                <a:solidFill>
                  <a:prstClr val="black"/>
                </a:solidFill>
              </a:rPr>
              <a:t>BY </a:t>
            </a:r>
            <a:r>
              <a:rPr lang="en-AU" sz="2800" u="sng" cap="small" dirty="0">
                <a:solidFill>
                  <a:prstClr val="black"/>
                </a:solidFill>
                <a:hlinkClick r:id="rId3"/>
              </a:rPr>
              <a:t>BRYAN E. BLEDSOE, DO, FACEP, FAAEM</a:t>
            </a:r>
            <a:r>
              <a:rPr lang="en-AU" sz="2800" cap="small" dirty="0">
                <a:solidFill>
                  <a:prstClr val="black"/>
                </a:solidFill>
              </a:rPr>
              <a:t> </a:t>
            </a:r>
            <a:r>
              <a:rPr lang="en-AU" sz="2800" cap="small" dirty="0" smtClean="0">
                <a:solidFill>
                  <a:prstClr val="black"/>
                </a:solidFill>
              </a:rPr>
              <a:t> </a:t>
            </a:r>
            <a:r>
              <a:rPr lang="en-AU" sz="2800" cap="small" dirty="0">
                <a:solidFill>
                  <a:prstClr val="black"/>
                </a:solidFill>
              </a:rPr>
              <a:t>2013</a:t>
            </a:r>
            <a:endParaRPr lang="en-AU" sz="2800" dirty="0">
              <a:solidFill>
                <a:prstClr val="black"/>
              </a:solidFill>
            </a:endParaRPr>
          </a:p>
          <a:p>
            <a:pPr lvl="0"/>
            <a:r>
              <a:rPr lang="en-AU" sz="2800" dirty="0">
                <a:solidFill>
                  <a:prstClr val="black"/>
                </a:solidFill>
              </a:rPr>
              <a:t/>
            </a:r>
            <a:br>
              <a:rPr lang="en-AU" sz="2800" dirty="0">
                <a:solidFill>
                  <a:prstClr val="black"/>
                </a:solidFill>
              </a:rPr>
            </a:br>
            <a:endParaRPr lang="en-AU" sz="2800" dirty="0">
              <a:solidFill>
                <a:prstClr val="black"/>
              </a:solidFill>
            </a:endParaRPr>
          </a:p>
        </p:txBody>
      </p:sp>
      <p:sp>
        <p:nvSpPr>
          <p:cNvPr id="3" name="TextBox 2"/>
          <p:cNvSpPr txBox="1"/>
          <p:nvPr/>
        </p:nvSpPr>
        <p:spPr>
          <a:xfrm>
            <a:off x="8304245" y="1515154"/>
            <a:ext cx="3191070" cy="3785652"/>
          </a:xfrm>
          <a:prstGeom prst="rect">
            <a:avLst/>
          </a:prstGeom>
          <a:noFill/>
        </p:spPr>
        <p:txBody>
          <a:bodyPr wrap="square" rtlCol="0">
            <a:spAutoFit/>
          </a:bodyPr>
          <a:lstStyle/>
          <a:p>
            <a:r>
              <a:rPr lang="en-AU" sz="2000" dirty="0"/>
              <a:t>Bryan E. Bledsoe D.O., FACEP, EMT-P, is an emergency medicine physician, paramedic, </a:t>
            </a:r>
            <a:r>
              <a:rPr lang="en-AU" sz="2000" dirty="0" smtClean="0"/>
              <a:t>acclaimed author </a:t>
            </a:r>
            <a:r>
              <a:rPr lang="en-AU" sz="2000" dirty="0"/>
              <a:t>and educator. </a:t>
            </a:r>
            <a:endParaRPr lang="en-AU" sz="2000" dirty="0" smtClean="0"/>
          </a:p>
          <a:p>
            <a:endParaRPr lang="en-AU" sz="2000" dirty="0"/>
          </a:p>
          <a:p>
            <a:r>
              <a:rPr lang="en-AU" sz="2000" dirty="0" smtClean="0"/>
              <a:t>Bledsoe </a:t>
            </a:r>
            <a:r>
              <a:rPr lang="en-AU" sz="2000" dirty="0"/>
              <a:t>is Clinical Professor of Emergency Medicine in the</a:t>
            </a:r>
            <a:r>
              <a:rPr lang="en-AU" sz="2000" b="1" dirty="0"/>
              <a:t> </a:t>
            </a:r>
            <a:r>
              <a:rPr lang="en-AU" sz="2000" dirty="0"/>
              <a:t>Department of Emergency Medicine at the University of Nevada School of Medicine.</a:t>
            </a:r>
          </a:p>
        </p:txBody>
      </p:sp>
      <p:sp>
        <p:nvSpPr>
          <p:cNvPr id="4" name="Rectangle 3"/>
          <p:cNvSpPr/>
          <p:nvPr/>
        </p:nvSpPr>
        <p:spPr>
          <a:xfrm>
            <a:off x="760611" y="502595"/>
            <a:ext cx="5566588" cy="646331"/>
          </a:xfrm>
          <a:prstGeom prst="rect">
            <a:avLst/>
          </a:prstGeom>
        </p:spPr>
        <p:txBody>
          <a:bodyPr wrap="none">
            <a:spAutoFit/>
          </a:bodyPr>
          <a:lstStyle/>
          <a:p>
            <a:r>
              <a:rPr lang="en-US" sz="3600" b="1" dirty="0">
                <a:ln w="6600">
                  <a:solidFill>
                    <a:srgbClr val="C0504D"/>
                  </a:solidFill>
                  <a:prstDash val="solid"/>
                </a:ln>
                <a:solidFill>
                  <a:srgbClr val="FFFFFF"/>
                </a:solidFill>
                <a:effectLst>
                  <a:outerShdw dist="38100" dir="2700000" algn="tl" rotWithShape="0">
                    <a:srgbClr val="C0504D"/>
                  </a:outerShdw>
                </a:effectLst>
              </a:rPr>
              <a:t>Spinal </a:t>
            </a:r>
            <a:r>
              <a:rPr lang="en-US" sz="3600" b="1" dirty="0" smtClean="0">
                <a:ln w="6600">
                  <a:solidFill>
                    <a:srgbClr val="C0504D"/>
                  </a:solidFill>
                  <a:prstDash val="solid"/>
                </a:ln>
                <a:solidFill>
                  <a:srgbClr val="FFFFFF"/>
                </a:solidFill>
                <a:effectLst>
                  <a:outerShdw dist="38100" dir="2700000" algn="tl" rotWithShape="0">
                    <a:srgbClr val="C0504D"/>
                  </a:outerShdw>
                </a:effectLst>
              </a:rPr>
              <a:t>Trauma - Backboards </a:t>
            </a:r>
            <a:endParaRPr lang="en-AU" dirty="0"/>
          </a:p>
        </p:txBody>
      </p:sp>
    </p:spTree>
    <p:extLst>
      <p:ext uri="{BB962C8B-B14F-4D97-AF65-F5344CB8AC3E}">
        <p14:creationId xmlns:p14="http://schemas.microsoft.com/office/powerpoint/2010/main" val="33766510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0919" y="1683379"/>
            <a:ext cx="10391800" cy="3785652"/>
          </a:xfrm>
          <a:prstGeom prst="rect">
            <a:avLst/>
          </a:prstGeom>
          <a:noFill/>
        </p:spPr>
        <p:txBody>
          <a:bodyPr wrap="square" rtlCol="0">
            <a:spAutoFit/>
          </a:bodyPr>
          <a:lstStyle/>
          <a:p>
            <a:pPr marL="285750" indent="-285750">
              <a:buFont typeface="Wingdings" panose="05000000000000000000" pitchFamily="2" charset="2"/>
              <a:buChar char="Ø"/>
            </a:pPr>
            <a:r>
              <a:rPr lang="en-AU" sz="2400" dirty="0"/>
              <a:t>Backboards should only be used to lift patients/extrication. There is no need for elaborate strapping as you should be removing the pt. from the board </a:t>
            </a:r>
            <a:r>
              <a:rPr lang="en-AU" sz="2400" dirty="0" smtClean="0"/>
              <a:t>ASAP (exception is if carrying/terrain may risk a patient fall)</a:t>
            </a:r>
          </a:p>
          <a:p>
            <a:pPr marL="285750" indent="-285750">
              <a:buFont typeface="Wingdings" panose="05000000000000000000" pitchFamily="2" charset="2"/>
              <a:buChar char="Ø"/>
            </a:pPr>
            <a:endParaRPr lang="en-AU" sz="2400" dirty="0"/>
          </a:p>
          <a:p>
            <a:pPr marL="285750" indent="-285750">
              <a:buFont typeface="Wingdings" panose="05000000000000000000" pitchFamily="2" charset="2"/>
              <a:buChar char="Ø"/>
            </a:pPr>
            <a:r>
              <a:rPr lang="en-AU" sz="2400" dirty="0" smtClean="0"/>
              <a:t>Denervated </a:t>
            </a:r>
            <a:r>
              <a:rPr lang="en-AU" sz="2400" dirty="0"/>
              <a:t>skin is particularly prone to pressure necrosis from Time Zero </a:t>
            </a:r>
          </a:p>
          <a:p>
            <a:pPr marL="285750" indent="-285750">
              <a:buFont typeface="Wingdings" panose="05000000000000000000" pitchFamily="2" charset="2"/>
              <a:buChar char="Ø"/>
            </a:pPr>
            <a:endParaRPr lang="en-AU" sz="2400" dirty="0"/>
          </a:p>
          <a:p>
            <a:pPr marL="285750" indent="-285750">
              <a:buFont typeface="Wingdings" panose="05000000000000000000" pitchFamily="2" charset="2"/>
              <a:buChar char="Ø"/>
            </a:pPr>
            <a:r>
              <a:rPr lang="en-AU" sz="2400" dirty="0"/>
              <a:t>Very uncomfortable leading to </a:t>
            </a:r>
            <a:r>
              <a:rPr lang="en-AU" sz="2400" dirty="0" smtClean="0"/>
              <a:t>patient movement</a:t>
            </a:r>
          </a:p>
          <a:p>
            <a:pPr marL="285750" indent="-285750">
              <a:buFont typeface="Wingdings" panose="05000000000000000000" pitchFamily="2" charset="2"/>
              <a:buChar char="Ø"/>
            </a:pPr>
            <a:endParaRPr lang="en-AU" sz="2400" dirty="0"/>
          </a:p>
          <a:p>
            <a:pPr marL="285750" indent="-285750">
              <a:buFont typeface="Wingdings" panose="05000000000000000000" pitchFamily="2" charset="2"/>
              <a:buChar char="Ø"/>
            </a:pPr>
            <a:r>
              <a:rPr lang="en-AU" sz="2400" dirty="0" smtClean="0"/>
              <a:t>Frequent examples of patient “hysteria” on being constrained</a:t>
            </a:r>
            <a:endParaRPr lang="en-AU" sz="2400" dirty="0"/>
          </a:p>
          <a:p>
            <a:pPr marL="285750" indent="-285750">
              <a:buFont typeface="Wingdings" panose="05000000000000000000" pitchFamily="2" charset="2"/>
              <a:buChar char="Ø"/>
            </a:pPr>
            <a:endParaRPr lang="en-AU" sz="2400" dirty="0"/>
          </a:p>
        </p:txBody>
      </p:sp>
      <p:sp>
        <p:nvSpPr>
          <p:cNvPr id="3" name="Rectangle 2"/>
          <p:cNvSpPr/>
          <p:nvPr/>
        </p:nvSpPr>
        <p:spPr>
          <a:xfrm>
            <a:off x="784110" y="521255"/>
            <a:ext cx="5566588"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Backboards </a:t>
            </a:r>
            <a:endParaRPr lang="en-AU" dirty="0">
              <a:solidFill>
                <a:prstClr val="black"/>
              </a:solidFill>
            </a:endParaRPr>
          </a:p>
        </p:txBody>
      </p:sp>
    </p:spTree>
    <p:extLst>
      <p:ext uri="{BB962C8B-B14F-4D97-AF65-F5344CB8AC3E}">
        <p14:creationId xmlns:p14="http://schemas.microsoft.com/office/powerpoint/2010/main" val="10399590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1433" y="1615551"/>
            <a:ext cx="10179698" cy="3785652"/>
          </a:xfrm>
          <a:prstGeom prst="rect">
            <a:avLst/>
          </a:prstGeom>
        </p:spPr>
        <p:txBody>
          <a:bodyPr wrap="square">
            <a:spAutoFit/>
          </a:bodyPr>
          <a:lstStyle/>
          <a:p>
            <a:pPr marL="285750" lvl="0" indent="-285750">
              <a:buFont typeface="Wingdings" panose="05000000000000000000" pitchFamily="2" charset="2"/>
              <a:buChar char="Ø"/>
            </a:pPr>
            <a:r>
              <a:rPr lang="en-AU" sz="2400" dirty="0">
                <a:solidFill>
                  <a:prstClr val="black"/>
                </a:solidFill>
              </a:rPr>
              <a:t>In one study of immobilised patients on backboards with no prior pain, overall, 100% of the patients developed pain within the 30-minute observation period, and 55% graded their pain as moderate or severe. Of these, 29% developed additional symptoms over the next 48 hours.</a:t>
            </a:r>
          </a:p>
          <a:p>
            <a:pPr marL="285750" lvl="0" indent="-285750">
              <a:buFont typeface="Wingdings" panose="05000000000000000000" pitchFamily="2" charset="2"/>
              <a:buChar char="Ø"/>
            </a:pPr>
            <a:endParaRPr lang="en-AU" sz="2400" dirty="0">
              <a:solidFill>
                <a:prstClr val="black"/>
              </a:solidFill>
            </a:endParaRPr>
          </a:p>
          <a:p>
            <a:pPr marL="285750" lvl="0" indent="-285750">
              <a:buFont typeface="Wingdings" panose="05000000000000000000" pitchFamily="2" charset="2"/>
              <a:buChar char="Ø"/>
            </a:pPr>
            <a:r>
              <a:rPr lang="en-AU" sz="2400" dirty="0">
                <a:solidFill>
                  <a:prstClr val="black"/>
                </a:solidFill>
              </a:rPr>
              <a:t>The vacuum mattress was shown to be far superior to spine board</a:t>
            </a:r>
          </a:p>
          <a:p>
            <a:pPr marL="285750" lvl="0" indent="-285750">
              <a:buFont typeface="Wingdings" panose="05000000000000000000" pitchFamily="2" charset="2"/>
              <a:buChar char="Ø"/>
            </a:pPr>
            <a:endParaRPr lang="en-AU" sz="2400" dirty="0">
              <a:solidFill>
                <a:prstClr val="black"/>
              </a:solidFill>
            </a:endParaRPr>
          </a:p>
          <a:p>
            <a:pPr marL="285750" lvl="0" indent="-285750">
              <a:buFont typeface="Wingdings" panose="05000000000000000000" pitchFamily="2" charset="2"/>
              <a:buChar char="Ø"/>
            </a:pPr>
            <a:r>
              <a:rPr lang="en-AU" sz="2400" dirty="0">
                <a:solidFill>
                  <a:prstClr val="black"/>
                </a:solidFill>
              </a:rPr>
              <a:t>On stretchers, head should be slightly elevated to prevent nausea (going backwards in </a:t>
            </a:r>
            <a:r>
              <a:rPr lang="en-AU" sz="2400" dirty="0" smtClean="0">
                <a:solidFill>
                  <a:prstClr val="black"/>
                </a:solidFill>
              </a:rPr>
              <a:t>an ambulance lying flat will induce nausea). </a:t>
            </a:r>
            <a:r>
              <a:rPr lang="en-AU" sz="2400" dirty="0">
                <a:solidFill>
                  <a:prstClr val="black"/>
                </a:solidFill>
              </a:rPr>
              <a:t>Antiemetic if available. Manage vomiting on side.</a:t>
            </a:r>
          </a:p>
        </p:txBody>
      </p:sp>
      <p:sp>
        <p:nvSpPr>
          <p:cNvPr id="3" name="Rectangle 2"/>
          <p:cNvSpPr/>
          <p:nvPr/>
        </p:nvSpPr>
        <p:spPr>
          <a:xfrm>
            <a:off x="821433" y="539916"/>
            <a:ext cx="5566588"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Backboards </a:t>
            </a:r>
            <a:endParaRPr lang="en-AU" dirty="0">
              <a:solidFill>
                <a:prstClr val="black"/>
              </a:solidFill>
            </a:endParaRPr>
          </a:p>
        </p:txBody>
      </p:sp>
    </p:spTree>
    <p:extLst>
      <p:ext uri="{BB962C8B-B14F-4D97-AF65-F5344CB8AC3E}">
        <p14:creationId xmlns:p14="http://schemas.microsoft.com/office/powerpoint/2010/main" val="372734586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0741" y="1094202"/>
            <a:ext cx="11423781" cy="6063198"/>
          </a:xfrm>
          <a:prstGeom prst="rect">
            <a:avLst/>
          </a:prstGeom>
          <a:noFill/>
        </p:spPr>
        <p:txBody>
          <a:bodyPr wrap="square" rtlCol="0">
            <a:spAutoFit/>
          </a:bodyPr>
          <a:lstStyle/>
          <a:p>
            <a:endParaRPr lang="en-AU" sz="2800" dirty="0"/>
          </a:p>
          <a:p>
            <a:pPr marL="457200" indent="-457200">
              <a:buFont typeface="Wingdings" panose="05000000000000000000" pitchFamily="2" charset="2"/>
              <a:buChar char="v"/>
            </a:pPr>
            <a:r>
              <a:rPr lang="en-AU" sz="2400" dirty="0"/>
              <a:t>Assumed to be when standing, looking straight ahead. </a:t>
            </a:r>
            <a:r>
              <a:rPr lang="en-AU" sz="2400" dirty="0">
                <a:solidFill>
                  <a:srgbClr val="FF0000"/>
                </a:solidFill>
              </a:rPr>
              <a:t>False!</a:t>
            </a:r>
          </a:p>
          <a:p>
            <a:pPr marL="457200" indent="-457200">
              <a:buFont typeface="Wingdings" panose="05000000000000000000" pitchFamily="2" charset="2"/>
              <a:buChar char="v"/>
            </a:pPr>
            <a:endParaRPr lang="en-AU" sz="2400" dirty="0"/>
          </a:p>
          <a:p>
            <a:pPr marL="457200" indent="-457200">
              <a:buFont typeface="Wingdings" panose="05000000000000000000" pitchFamily="2" charset="2"/>
              <a:buChar char="v"/>
            </a:pPr>
            <a:r>
              <a:rPr lang="en-AU" sz="2400" dirty="0"/>
              <a:t>This indeed, produces </a:t>
            </a:r>
            <a:r>
              <a:rPr lang="en-AU" sz="2400" i="1" u="sng" dirty="0"/>
              <a:t>12 degrees </a:t>
            </a:r>
            <a:r>
              <a:rPr lang="en-AU" sz="2400" dirty="0"/>
              <a:t>of Cx spine extension on radiographic studies!</a:t>
            </a:r>
          </a:p>
          <a:p>
            <a:pPr marL="457200" indent="-457200">
              <a:buFont typeface="Wingdings" panose="05000000000000000000" pitchFamily="2" charset="2"/>
              <a:buChar char="v"/>
            </a:pPr>
            <a:endParaRPr lang="en-AU" sz="2400" dirty="0"/>
          </a:p>
          <a:p>
            <a:pPr marL="457200" indent="-457200">
              <a:buFont typeface="Wingdings" panose="05000000000000000000" pitchFamily="2" charset="2"/>
              <a:buChar char="v"/>
            </a:pPr>
            <a:r>
              <a:rPr lang="en-AU" sz="2400" dirty="0"/>
              <a:t>Placing a patient on a spine board, for instance, without occipital padding results in significant Cx extension in 98% of cases. Cadaver modelling showed up to 7.3mm +/- 4 mm of separation b/t C1 and C2  without at least 2 cm occipital padding. (radiographic studies show up to 80% of adults require 1.3 to 5.1 cm of padding to achieve neutral positioning</a:t>
            </a:r>
            <a:r>
              <a:rPr lang="en-AU" sz="2400" dirty="0" smtClean="0"/>
              <a:t>.)</a:t>
            </a:r>
          </a:p>
          <a:p>
            <a:endParaRPr lang="en-AU" dirty="0"/>
          </a:p>
          <a:p>
            <a:r>
              <a:rPr lang="en-AU" dirty="0"/>
              <a:t/>
            </a:r>
            <a:br>
              <a:rPr lang="en-AU" dirty="0"/>
            </a:br>
            <a:endParaRPr lang="en-AU" dirty="0"/>
          </a:p>
          <a:p>
            <a:endParaRPr lang="en-AU" dirty="0"/>
          </a:p>
          <a:p>
            <a:endParaRPr lang="en-AU" dirty="0"/>
          </a:p>
          <a:p>
            <a:endParaRPr lang="en-AU" dirty="0"/>
          </a:p>
          <a:p>
            <a:endParaRPr lang="en-AU" dirty="0"/>
          </a:p>
          <a:p>
            <a:endParaRPr lang="en-AU" dirty="0"/>
          </a:p>
        </p:txBody>
      </p:sp>
      <p:sp>
        <p:nvSpPr>
          <p:cNvPr id="2" name="Rectangle 1"/>
          <p:cNvSpPr/>
          <p:nvPr/>
        </p:nvSpPr>
        <p:spPr>
          <a:xfrm>
            <a:off x="830763" y="493264"/>
            <a:ext cx="9042732"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a:t>
            </a:r>
            <a:r>
              <a:rPr lang="en-US" sz="3600" b="1" dirty="0" smtClean="0">
                <a:ln w="6600">
                  <a:solidFill>
                    <a:srgbClr val="C0504D"/>
                  </a:solidFill>
                  <a:prstDash val="solid"/>
                </a:ln>
                <a:solidFill>
                  <a:srgbClr val="FFFFFF"/>
                </a:solidFill>
                <a:effectLst>
                  <a:outerShdw dist="38100" dir="2700000" algn="tl" rotWithShape="0">
                    <a:srgbClr val="C0504D"/>
                  </a:outerShdw>
                </a:effectLst>
              </a:rPr>
              <a:t>– What is Neutral Positioning?</a:t>
            </a:r>
            <a:endParaRPr lang="en-AU" dirty="0">
              <a:solidFill>
                <a:prstClr val="black"/>
              </a:solidFill>
            </a:endParaRPr>
          </a:p>
        </p:txBody>
      </p:sp>
    </p:spTree>
    <p:extLst>
      <p:ext uri="{BB962C8B-B14F-4D97-AF65-F5344CB8AC3E}">
        <p14:creationId xmlns:p14="http://schemas.microsoft.com/office/powerpoint/2010/main" val="29882324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7827" y="1035700"/>
            <a:ext cx="10823510" cy="5539978"/>
          </a:xfrm>
          <a:prstGeom prst="rect">
            <a:avLst/>
          </a:prstGeom>
          <a:noFill/>
        </p:spPr>
        <p:txBody>
          <a:bodyPr wrap="square" rtlCol="0">
            <a:spAutoFit/>
          </a:bodyPr>
          <a:lstStyle/>
          <a:p>
            <a:endParaRPr lang="en-AU" b="1" dirty="0" smtClean="0"/>
          </a:p>
          <a:p>
            <a:r>
              <a:rPr lang="en-AU" sz="2000" b="1" dirty="0" smtClean="0"/>
              <a:t>Thoracic </a:t>
            </a:r>
            <a:r>
              <a:rPr lang="en-AU" sz="2000" b="1" dirty="0"/>
              <a:t>elevation device - Airway </a:t>
            </a:r>
            <a:r>
              <a:rPr lang="en-AU" sz="2000" b="1" dirty="0" smtClean="0"/>
              <a:t>pad   </a:t>
            </a:r>
            <a:r>
              <a:rPr lang="en-AU" sz="2000" i="1" dirty="0" smtClean="0"/>
              <a:t>(Royal Children’s Hospital)</a:t>
            </a:r>
          </a:p>
          <a:p>
            <a:endParaRPr lang="en-AU" sz="2000" b="1" dirty="0"/>
          </a:p>
          <a:p>
            <a:r>
              <a:rPr lang="en-AU" sz="2000" b="1" dirty="0"/>
              <a:t>A Thoracic Elevation Device (TED) should be used </a:t>
            </a:r>
            <a:r>
              <a:rPr lang="en-AU" sz="2000" dirty="0"/>
              <a:t>for any patient &lt;8 years of age requiring spinal precautions and cervical spine (C-spine) evaluation following trauma and/or any assessment, diagnostic imaging or treatment situation requiring neutral C-spine alignment.</a:t>
            </a:r>
          </a:p>
          <a:p>
            <a:r>
              <a:rPr lang="en-AU" sz="2000" dirty="0"/>
              <a:t>The TED is a mat used to provide an appropriate offset between the supine paediatric patient’s head and torso ensuring the neck is not placed in a flexed position and an open airway is maintained.</a:t>
            </a:r>
          </a:p>
          <a:p>
            <a:r>
              <a:rPr lang="en-AU" sz="2000" dirty="0"/>
              <a:t>Other patients with conditions causing an abnormally large head should also use a TED mat including patients with achondroplasia or hydrocephalus.</a:t>
            </a:r>
          </a:p>
          <a:p>
            <a:r>
              <a:rPr lang="en-AU" dirty="0"/>
              <a:t>The TED</a:t>
            </a:r>
            <a:r>
              <a:rPr lang="en-AU" dirty="0" smtClean="0"/>
              <a:t>:</a:t>
            </a:r>
          </a:p>
          <a:p>
            <a:endParaRPr lang="en-AU" dirty="0"/>
          </a:p>
          <a:p>
            <a:pPr marL="285750" indent="-285750">
              <a:buFont typeface="Wingdings" panose="05000000000000000000" pitchFamily="2" charset="2"/>
              <a:buChar char="Ø"/>
            </a:pPr>
            <a:r>
              <a:rPr lang="en-AU" sz="2000" dirty="0"/>
              <a:t>Offsets larger occiput in paediatric patients</a:t>
            </a:r>
          </a:p>
          <a:p>
            <a:pPr marL="285750" indent="-285750">
              <a:buFont typeface="Wingdings" panose="05000000000000000000" pitchFamily="2" charset="2"/>
              <a:buChar char="Ø"/>
            </a:pPr>
            <a:r>
              <a:rPr lang="en-AU" sz="2000" dirty="0"/>
              <a:t>Maintains neck in correct neutral position</a:t>
            </a:r>
          </a:p>
          <a:p>
            <a:pPr marL="285750" indent="-285750">
              <a:buFont typeface="Wingdings" panose="05000000000000000000" pitchFamily="2" charset="2"/>
              <a:buChar char="Ø"/>
            </a:pPr>
            <a:r>
              <a:rPr lang="en-AU" sz="2000" dirty="0"/>
              <a:t>Avoids flexion of the neck and airway</a:t>
            </a:r>
          </a:p>
          <a:p>
            <a:pPr marL="285750" indent="-285750">
              <a:buFont typeface="Wingdings" panose="05000000000000000000" pitchFamily="2" charset="2"/>
              <a:buChar char="Ø"/>
            </a:pPr>
            <a:r>
              <a:rPr lang="en-AU" sz="2000" dirty="0"/>
              <a:t>May reduce pressure areas  </a:t>
            </a:r>
            <a:endParaRPr lang="en-AU" sz="2000" dirty="0" smtClean="0"/>
          </a:p>
          <a:p>
            <a:pPr marL="285750" indent="-285750">
              <a:buFont typeface="Wingdings" panose="05000000000000000000" pitchFamily="2" charset="2"/>
              <a:buChar char="Ø"/>
            </a:pPr>
            <a:endParaRPr lang="en-AU" sz="2000" dirty="0"/>
          </a:p>
          <a:p>
            <a:pPr marL="285750" indent="-285750">
              <a:buFont typeface="Wingdings" panose="05000000000000000000" pitchFamily="2" charset="2"/>
              <a:buChar char="Ø"/>
            </a:pPr>
            <a:r>
              <a:rPr lang="en-AU" sz="2000" i="1" u="sng" dirty="0" smtClean="0"/>
              <a:t>Ensure ears are aligned with shoulder laterally</a:t>
            </a:r>
            <a:endParaRPr lang="en-AU" sz="2000" i="1" u="sng" dirty="0"/>
          </a:p>
        </p:txBody>
      </p:sp>
      <p:pic>
        <p:nvPicPr>
          <p:cNvPr id="3" name="Picture 2"/>
          <p:cNvPicPr>
            <a:picLocks noChangeAspect="1"/>
          </p:cNvPicPr>
          <p:nvPr/>
        </p:nvPicPr>
        <p:blipFill>
          <a:blip r:embed="rId2"/>
          <a:stretch>
            <a:fillRect/>
          </a:stretch>
        </p:blipFill>
        <p:spPr>
          <a:xfrm>
            <a:off x="6018608" y="3893371"/>
            <a:ext cx="5364738" cy="2467435"/>
          </a:xfrm>
          <a:prstGeom prst="rect">
            <a:avLst/>
          </a:prstGeom>
        </p:spPr>
      </p:pic>
      <p:sp>
        <p:nvSpPr>
          <p:cNvPr id="4" name="Rectangle 3"/>
          <p:cNvSpPr/>
          <p:nvPr/>
        </p:nvSpPr>
        <p:spPr>
          <a:xfrm>
            <a:off x="746448" y="493263"/>
            <a:ext cx="8336256"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a:t>
            </a:r>
            <a:r>
              <a:rPr lang="en-US" sz="3600" b="1" dirty="0" smtClean="0">
                <a:ln w="6600">
                  <a:solidFill>
                    <a:srgbClr val="C0504D"/>
                  </a:solidFill>
                  <a:prstDash val="solid"/>
                </a:ln>
                <a:solidFill>
                  <a:srgbClr val="FFFFFF"/>
                </a:solidFill>
                <a:effectLst>
                  <a:outerShdw dist="38100" dir="2700000" algn="tl" rotWithShape="0">
                    <a:srgbClr val="C0504D"/>
                  </a:outerShdw>
                </a:effectLst>
              </a:rPr>
              <a:t>– Paediatric considerations</a:t>
            </a:r>
            <a:endParaRPr lang="en-AU" dirty="0">
              <a:solidFill>
                <a:prstClr val="black"/>
              </a:solidFill>
            </a:endParaRPr>
          </a:p>
        </p:txBody>
      </p:sp>
    </p:spTree>
    <p:extLst>
      <p:ext uri="{BB962C8B-B14F-4D97-AF65-F5344CB8AC3E}">
        <p14:creationId xmlns:p14="http://schemas.microsoft.com/office/powerpoint/2010/main" val="83199879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1176" y="1212981"/>
            <a:ext cx="11168742" cy="4924425"/>
          </a:xfrm>
          <a:prstGeom prst="rect">
            <a:avLst/>
          </a:prstGeom>
          <a:noFill/>
        </p:spPr>
        <p:txBody>
          <a:bodyPr wrap="square" rtlCol="0">
            <a:spAutoFit/>
          </a:bodyPr>
          <a:lstStyle/>
          <a:p>
            <a:endParaRPr lang="en-AU" dirty="0"/>
          </a:p>
          <a:p>
            <a:r>
              <a:rPr lang="en-AU" sz="2000" dirty="0" smtClean="0"/>
              <a:t>“Log Rolls” can be very messy and poorly done, even in ED situations.</a:t>
            </a:r>
          </a:p>
          <a:p>
            <a:endParaRPr lang="en-AU" sz="2000" dirty="0"/>
          </a:p>
          <a:p>
            <a:r>
              <a:rPr lang="en-AU" sz="2000" dirty="0" smtClean="0"/>
              <a:t>Studies </a:t>
            </a:r>
            <a:r>
              <a:rPr lang="en-AU" sz="2000" dirty="0"/>
              <a:t>showed that the “lift &amp; slide” technique is preferable to log roll for minimising unwanted C spine motion (preferably at least 7 required</a:t>
            </a:r>
            <a:r>
              <a:rPr lang="en-AU" sz="2000" dirty="0" smtClean="0"/>
              <a:t>). Log roll has advantage of viewing back, but can be performed later (A log roll should have 4 as a minimum, preferably 5). Some studies suggest a 15 degree log roll tilt is better than a 90 degree tilt.</a:t>
            </a:r>
          </a:p>
          <a:p>
            <a:endParaRPr lang="en-AU" sz="2000" dirty="0"/>
          </a:p>
          <a:p>
            <a:pPr lvl="0"/>
            <a:r>
              <a:rPr lang="en-AU" sz="2000" dirty="0">
                <a:solidFill>
                  <a:prstClr val="black"/>
                </a:solidFill>
              </a:rPr>
              <a:t>Norwegian recommendation </a:t>
            </a:r>
            <a:r>
              <a:rPr lang="en-AU" sz="2000" i="1" u="sng" dirty="0">
                <a:solidFill>
                  <a:prstClr val="black"/>
                </a:solidFill>
              </a:rPr>
              <a:t>not to </a:t>
            </a:r>
            <a:r>
              <a:rPr lang="en-AU" sz="2000" dirty="0">
                <a:solidFill>
                  <a:prstClr val="black"/>
                </a:solidFill>
              </a:rPr>
              <a:t>log roll due to significant spinal </a:t>
            </a:r>
            <a:r>
              <a:rPr lang="en-AU" sz="2000" dirty="0" smtClean="0">
                <a:solidFill>
                  <a:prstClr val="black"/>
                </a:solidFill>
              </a:rPr>
              <a:t>movement. </a:t>
            </a:r>
            <a:endParaRPr lang="en-AU" sz="2000" dirty="0">
              <a:solidFill>
                <a:prstClr val="black"/>
              </a:solidFill>
            </a:endParaRPr>
          </a:p>
          <a:p>
            <a:pPr lvl="0"/>
            <a:r>
              <a:rPr lang="en-AU" sz="2000" dirty="0" err="1">
                <a:solidFill>
                  <a:srgbClr val="642A8F"/>
                </a:solidFill>
                <a:hlinkClick r:id="rId2"/>
              </a:rPr>
              <a:t>Scand</a:t>
            </a:r>
            <a:r>
              <a:rPr lang="en-AU" sz="2000" dirty="0">
                <a:solidFill>
                  <a:srgbClr val="642A8F"/>
                </a:solidFill>
                <a:hlinkClick r:id="rId2"/>
              </a:rPr>
              <a:t> J Trauma </a:t>
            </a:r>
            <a:r>
              <a:rPr lang="en-AU" sz="2000" dirty="0" err="1">
                <a:solidFill>
                  <a:srgbClr val="642A8F"/>
                </a:solidFill>
                <a:hlinkClick r:id="rId2"/>
              </a:rPr>
              <a:t>Resusc</a:t>
            </a:r>
            <a:r>
              <a:rPr lang="en-AU" sz="2000" dirty="0">
                <a:solidFill>
                  <a:srgbClr val="642A8F"/>
                </a:solidFill>
                <a:hlinkClick r:id="rId2"/>
              </a:rPr>
              <a:t> </a:t>
            </a:r>
            <a:r>
              <a:rPr lang="en-AU" sz="2000" dirty="0" err="1">
                <a:solidFill>
                  <a:srgbClr val="642A8F"/>
                </a:solidFill>
                <a:hlinkClick r:id="rId2"/>
              </a:rPr>
              <a:t>Emerg</a:t>
            </a:r>
            <a:r>
              <a:rPr lang="en-AU" sz="2000" dirty="0">
                <a:solidFill>
                  <a:srgbClr val="642A8F"/>
                </a:solidFill>
                <a:hlinkClick r:id="rId2"/>
              </a:rPr>
              <a:t> Med</a:t>
            </a:r>
            <a:r>
              <a:rPr lang="en-AU" sz="2000" dirty="0">
                <a:solidFill>
                  <a:srgbClr val="000000"/>
                </a:solidFill>
              </a:rPr>
              <a:t>. </a:t>
            </a:r>
            <a:r>
              <a:rPr lang="en-AU" sz="2000" dirty="0" smtClean="0">
                <a:solidFill>
                  <a:srgbClr val="000000"/>
                </a:solidFill>
              </a:rPr>
              <a:t>2017</a:t>
            </a:r>
          </a:p>
          <a:p>
            <a:pPr lvl="0"/>
            <a:endParaRPr lang="en-AU" sz="2000" dirty="0">
              <a:solidFill>
                <a:srgbClr val="000000"/>
              </a:solidFill>
            </a:endParaRPr>
          </a:p>
          <a:p>
            <a:pPr lvl="0"/>
            <a:r>
              <a:rPr lang="en-AU" sz="2000" dirty="0" smtClean="0">
                <a:solidFill>
                  <a:srgbClr val="000000"/>
                </a:solidFill>
              </a:rPr>
              <a:t>If serious about spinal care, Colbrow Medics should avoid log rolls if possible, especially if using untrained helpers.</a:t>
            </a:r>
            <a:endParaRPr lang="en-AU" sz="2000" dirty="0">
              <a:solidFill>
                <a:srgbClr val="000000"/>
              </a:solidFill>
            </a:endParaRPr>
          </a:p>
          <a:p>
            <a:endParaRPr lang="en-AU" sz="2000" dirty="0"/>
          </a:p>
          <a:p>
            <a:endParaRPr lang="en-AU" dirty="0"/>
          </a:p>
          <a:p>
            <a:endParaRPr lang="en-AU" dirty="0"/>
          </a:p>
        </p:txBody>
      </p:sp>
      <p:sp>
        <p:nvSpPr>
          <p:cNvPr id="6" name="Rectangle 5"/>
          <p:cNvSpPr/>
          <p:nvPr/>
        </p:nvSpPr>
        <p:spPr>
          <a:xfrm>
            <a:off x="746449" y="566650"/>
            <a:ext cx="6880473" cy="646331"/>
          </a:xfrm>
          <a:prstGeom prst="rect">
            <a:avLst/>
          </a:prstGeom>
        </p:spPr>
        <p:txBody>
          <a:bodyPr wrap="none">
            <a:spAutoFit/>
          </a:bodyPr>
          <a:lstStyle/>
          <a:p>
            <a:r>
              <a:rPr lang="en-US" sz="3600" b="1" dirty="0">
                <a:ln w="6600">
                  <a:solidFill>
                    <a:srgbClr val="C0504D"/>
                  </a:solidFill>
                  <a:prstDash val="solid"/>
                </a:ln>
                <a:solidFill>
                  <a:srgbClr val="FFFFFF"/>
                </a:solidFill>
                <a:effectLst>
                  <a:outerShdw dist="38100" dir="2700000" algn="tl" rotWithShape="0">
                    <a:srgbClr val="C0504D"/>
                  </a:outerShdw>
                </a:effectLst>
              </a:rPr>
              <a:t>Spinal </a:t>
            </a:r>
            <a:r>
              <a:rPr lang="en-US" sz="3600" b="1" dirty="0" smtClean="0">
                <a:ln w="6600">
                  <a:solidFill>
                    <a:srgbClr val="C0504D"/>
                  </a:solidFill>
                  <a:prstDash val="solid"/>
                </a:ln>
                <a:solidFill>
                  <a:srgbClr val="FFFFFF"/>
                </a:solidFill>
                <a:effectLst>
                  <a:outerShdw dist="38100" dir="2700000" algn="tl" rotWithShape="0">
                    <a:srgbClr val="C0504D"/>
                  </a:outerShdw>
                </a:effectLst>
              </a:rPr>
              <a:t>Trauma – Lifting Techniques </a:t>
            </a:r>
            <a:endParaRPr lang="en-AU" dirty="0"/>
          </a:p>
        </p:txBody>
      </p:sp>
    </p:spTree>
    <p:extLst>
      <p:ext uri="{BB962C8B-B14F-4D97-AF65-F5344CB8AC3E}">
        <p14:creationId xmlns:p14="http://schemas.microsoft.com/office/powerpoint/2010/main" val="11031935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33804" y="1989080"/>
            <a:ext cx="8988490" cy="4441014"/>
          </a:xfrm>
          <a:prstGeom prst="rect">
            <a:avLst/>
          </a:prstGeom>
        </p:spPr>
      </p:pic>
      <p:sp>
        <p:nvSpPr>
          <p:cNvPr id="3" name="Rectangle 2"/>
          <p:cNvSpPr/>
          <p:nvPr/>
        </p:nvSpPr>
        <p:spPr>
          <a:xfrm>
            <a:off x="771330" y="524174"/>
            <a:ext cx="10658670"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Lifting Techniques </a:t>
            </a:r>
            <a:endParaRPr lang="en-AU" dirty="0">
              <a:solidFill>
                <a:prstClr val="black"/>
              </a:solidFill>
            </a:endParaRPr>
          </a:p>
        </p:txBody>
      </p:sp>
      <p:sp>
        <p:nvSpPr>
          <p:cNvPr id="4" name="TextBox 3"/>
          <p:cNvSpPr txBox="1"/>
          <p:nvPr/>
        </p:nvSpPr>
        <p:spPr>
          <a:xfrm>
            <a:off x="1222310" y="1348960"/>
            <a:ext cx="8920066" cy="461665"/>
          </a:xfrm>
          <a:prstGeom prst="rect">
            <a:avLst/>
          </a:prstGeom>
          <a:noFill/>
        </p:spPr>
        <p:txBody>
          <a:bodyPr wrap="square" rtlCol="0">
            <a:spAutoFit/>
          </a:bodyPr>
          <a:lstStyle/>
          <a:p>
            <a:pPr algn="ctr"/>
            <a:r>
              <a:rPr lang="en-AU" sz="2400" dirty="0" smtClean="0"/>
              <a:t>Minimising spinal movement</a:t>
            </a:r>
            <a:endParaRPr lang="en-AU" sz="2400" dirty="0"/>
          </a:p>
        </p:txBody>
      </p:sp>
    </p:spTree>
    <p:extLst>
      <p:ext uri="{BB962C8B-B14F-4D97-AF65-F5344CB8AC3E}">
        <p14:creationId xmlns:p14="http://schemas.microsoft.com/office/powerpoint/2010/main" val="18184521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851919" y="1330644"/>
            <a:ext cx="5215812" cy="5434541"/>
          </a:xfrm>
          <a:prstGeom prst="rect">
            <a:avLst/>
          </a:prstGeom>
        </p:spPr>
      </p:pic>
      <p:sp>
        <p:nvSpPr>
          <p:cNvPr id="3" name="Rectangle 2"/>
          <p:cNvSpPr/>
          <p:nvPr/>
        </p:nvSpPr>
        <p:spPr>
          <a:xfrm>
            <a:off x="808652" y="524175"/>
            <a:ext cx="9641633"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Lifting Techniques </a:t>
            </a:r>
            <a:endParaRPr lang="en-AU" dirty="0">
              <a:solidFill>
                <a:prstClr val="black"/>
              </a:solidFill>
            </a:endParaRPr>
          </a:p>
        </p:txBody>
      </p:sp>
      <p:sp>
        <p:nvSpPr>
          <p:cNvPr id="4" name="TextBox 3"/>
          <p:cNvSpPr txBox="1"/>
          <p:nvPr/>
        </p:nvSpPr>
        <p:spPr>
          <a:xfrm>
            <a:off x="634482" y="1520890"/>
            <a:ext cx="4217437" cy="3139321"/>
          </a:xfrm>
          <a:prstGeom prst="rect">
            <a:avLst/>
          </a:prstGeom>
          <a:noFill/>
        </p:spPr>
        <p:txBody>
          <a:bodyPr wrap="square" rtlCol="0">
            <a:spAutoFit/>
          </a:bodyPr>
          <a:lstStyle/>
          <a:p>
            <a:r>
              <a:rPr lang="en-AU" sz="2400" dirty="0" smtClean="0"/>
              <a:t>Be very clear on communication</a:t>
            </a:r>
          </a:p>
          <a:p>
            <a:endParaRPr lang="en-AU" sz="2400" dirty="0"/>
          </a:p>
          <a:p>
            <a:r>
              <a:rPr lang="en-AU" sz="2400" dirty="0" smtClean="0"/>
              <a:t>Communicate process before procedure</a:t>
            </a:r>
          </a:p>
          <a:p>
            <a:endParaRPr lang="en-AU" sz="2400" dirty="0"/>
          </a:p>
          <a:p>
            <a:r>
              <a:rPr lang="en-AU" sz="2400" dirty="0" smtClean="0"/>
              <a:t>Head end calls the shots</a:t>
            </a:r>
          </a:p>
          <a:p>
            <a:endParaRPr lang="en-AU" dirty="0"/>
          </a:p>
          <a:p>
            <a:endParaRPr lang="en-AU" dirty="0"/>
          </a:p>
          <a:p>
            <a:endParaRPr lang="en-AU" dirty="0"/>
          </a:p>
        </p:txBody>
      </p:sp>
    </p:spTree>
    <p:extLst>
      <p:ext uri="{BB962C8B-B14F-4D97-AF65-F5344CB8AC3E}">
        <p14:creationId xmlns:p14="http://schemas.microsoft.com/office/powerpoint/2010/main" val="47292247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09127" y="1273028"/>
            <a:ext cx="9654073" cy="5426353"/>
          </a:xfrm>
          <a:prstGeom prst="rect">
            <a:avLst/>
          </a:prstGeom>
        </p:spPr>
      </p:pic>
      <p:sp>
        <p:nvSpPr>
          <p:cNvPr id="3" name="TextBox 2"/>
          <p:cNvSpPr txBox="1"/>
          <p:nvPr/>
        </p:nvSpPr>
        <p:spPr>
          <a:xfrm>
            <a:off x="1110343" y="3704254"/>
            <a:ext cx="3629608" cy="2677656"/>
          </a:xfrm>
          <a:prstGeom prst="rect">
            <a:avLst/>
          </a:prstGeom>
          <a:noFill/>
        </p:spPr>
        <p:txBody>
          <a:bodyPr wrap="square" rtlCol="0">
            <a:spAutoFit/>
          </a:bodyPr>
          <a:lstStyle/>
          <a:p>
            <a:r>
              <a:rPr lang="en-AU" sz="2800" dirty="0"/>
              <a:t>Or the “straddle” technique</a:t>
            </a:r>
            <a:r>
              <a:rPr lang="en-AU" sz="2800" dirty="0" smtClean="0"/>
              <a:t>”</a:t>
            </a:r>
          </a:p>
          <a:p>
            <a:endParaRPr lang="en-AU" sz="2800" dirty="0"/>
          </a:p>
          <a:p>
            <a:r>
              <a:rPr lang="en-AU" sz="2800" dirty="0" smtClean="0"/>
              <a:t>(not good for backs! Not recommended but another option)</a:t>
            </a:r>
            <a:endParaRPr lang="en-AU" sz="2800" dirty="0"/>
          </a:p>
        </p:txBody>
      </p:sp>
      <p:sp>
        <p:nvSpPr>
          <p:cNvPr id="4" name="Rectangle 3"/>
          <p:cNvSpPr/>
          <p:nvPr/>
        </p:nvSpPr>
        <p:spPr>
          <a:xfrm>
            <a:off x="824203" y="524174"/>
            <a:ext cx="9831355"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Lifting Techniques </a:t>
            </a:r>
            <a:endParaRPr lang="en-AU" dirty="0">
              <a:solidFill>
                <a:prstClr val="black"/>
              </a:solidFill>
            </a:endParaRPr>
          </a:p>
        </p:txBody>
      </p:sp>
    </p:spTree>
    <p:extLst>
      <p:ext uri="{BB962C8B-B14F-4D97-AF65-F5344CB8AC3E}">
        <p14:creationId xmlns:p14="http://schemas.microsoft.com/office/powerpoint/2010/main" val="28488365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spinal cord diagr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4353" y="1161436"/>
            <a:ext cx="2495745" cy="568042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774442" y="515105"/>
            <a:ext cx="5256182" cy="646331"/>
          </a:xfrm>
          <a:prstGeom prst="rect">
            <a:avLst/>
          </a:prstGeom>
        </p:spPr>
        <p:txBody>
          <a:bodyPr wrap="none">
            <a:spAutoFit/>
          </a:bodyPr>
          <a:lstStyle/>
          <a:p>
            <a:r>
              <a:rPr lang="en-US" sz="3600" b="1" dirty="0">
                <a:ln w="6600">
                  <a:solidFill>
                    <a:srgbClr val="C0504D"/>
                  </a:solidFill>
                  <a:prstDash val="solid"/>
                </a:ln>
                <a:solidFill>
                  <a:srgbClr val="FFFFFF"/>
                </a:solidFill>
                <a:effectLst>
                  <a:outerShdw dist="38100" dir="2700000" algn="tl" rotWithShape="0">
                    <a:srgbClr val="C0504D"/>
                  </a:outerShdw>
                </a:effectLst>
              </a:rPr>
              <a:t>Spinal </a:t>
            </a:r>
            <a:r>
              <a:rPr lang="en-US" sz="3600" b="1" dirty="0" smtClean="0">
                <a:ln w="6600">
                  <a:solidFill>
                    <a:srgbClr val="C0504D"/>
                  </a:solidFill>
                  <a:prstDash val="solid"/>
                </a:ln>
                <a:solidFill>
                  <a:srgbClr val="FFFFFF"/>
                </a:solidFill>
                <a:effectLst>
                  <a:outerShdw dist="38100" dir="2700000" algn="tl" rotWithShape="0">
                    <a:srgbClr val="C0504D"/>
                  </a:outerShdw>
                </a:effectLst>
              </a:rPr>
              <a:t>Anatomy Refresher</a:t>
            </a:r>
            <a:endParaRPr lang="en-AU" dirty="0"/>
          </a:p>
        </p:txBody>
      </p:sp>
      <p:pic>
        <p:nvPicPr>
          <p:cNvPr id="4" name="Picture 3"/>
          <p:cNvPicPr>
            <a:picLocks noChangeAspect="1"/>
          </p:cNvPicPr>
          <p:nvPr/>
        </p:nvPicPr>
        <p:blipFill>
          <a:blip r:embed="rId3"/>
          <a:stretch>
            <a:fillRect/>
          </a:stretch>
        </p:blipFill>
        <p:spPr>
          <a:xfrm>
            <a:off x="3486472" y="1253986"/>
            <a:ext cx="1391200" cy="4941541"/>
          </a:xfrm>
          <a:prstGeom prst="rect">
            <a:avLst/>
          </a:prstGeom>
        </p:spPr>
      </p:pic>
    </p:spTree>
    <p:extLst>
      <p:ext uri="{BB962C8B-B14F-4D97-AF65-F5344CB8AC3E}">
        <p14:creationId xmlns:p14="http://schemas.microsoft.com/office/powerpoint/2010/main" val="41113428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5821" y="1179837"/>
            <a:ext cx="11122090" cy="5693866"/>
          </a:xfrm>
          <a:prstGeom prst="rect">
            <a:avLst/>
          </a:prstGeom>
          <a:noFill/>
        </p:spPr>
        <p:txBody>
          <a:bodyPr wrap="square" rtlCol="0">
            <a:spAutoFit/>
          </a:bodyPr>
          <a:lstStyle/>
          <a:p>
            <a:r>
              <a:rPr lang="en-AU" sz="2400" i="1" dirty="0">
                <a:solidFill>
                  <a:prstClr val="black"/>
                </a:solidFill>
              </a:rPr>
              <a:t>Consensus meeting held by the Faculty of Prehospital Care, Royal College of Surgeons of Edinburgh in March 2012  </a:t>
            </a:r>
            <a:endParaRPr lang="en-AU" sz="2400" i="1" dirty="0" smtClean="0">
              <a:solidFill>
                <a:prstClr val="black"/>
              </a:solidFill>
            </a:endParaRPr>
          </a:p>
          <a:p>
            <a:endParaRPr lang="en-AU" sz="2000" i="1" dirty="0">
              <a:solidFill>
                <a:prstClr val="black"/>
              </a:solidFill>
            </a:endParaRPr>
          </a:p>
          <a:p>
            <a:r>
              <a:rPr lang="en-AU" sz="2000" dirty="0"/>
              <a:t>1. The long spinal board is an extrication device solely. Manual-in-line stabilisation is a suitable alternative to a cervical collar. </a:t>
            </a:r>
            <a:r>
              <a:rPr lang="en-AU" sz="2000" i="1" dirty="0" smtClean="0"/>
              <a:t>(NRL Australia Position)</a:t>
            </a:r>
            <a:endParaRPr lang="en-AU" sz="2000" i="1" dirty="0" smtClean="0">
              <a:solidFill>
                <a:prstClr val="black"/>
              </a:solidFill>
            </a:endParaRPr>
          </a:p>
          <a:p>
            <a:endParaRPr lang="en-AU" sz="2000" i="1" dirty="0">
              <a:solidFill>
                <a:prstClr val="black"/>
              </a:solidFill>
            </a:endParaRPr>
          </a:p>
          <a:p>
            <a:r>
              <a:rPr lang="en-AU" sz="2000" dirty="0" smtClean="0"/>
              <a:t>5</a:t>
            </a:r>
            <a:r>
              <a:rPr lang="en-AU" sz="2000" dirty="0"/>
              <a:t>. ‘Standing take down’ practice should be avoided. </a:t>
            </a:r>
            <a:r>
              <a:rPr lang="en-AU" sz="2000" i="1" dirty="0" smtClean="0"/>
              <a:t>(not necessary in an alert, ambulant pt.)</a:t>
            </a:r>
            <a:endParaRPr lang="en-AU" sz="2000" dirty="0"/>
          </a:p>
          <a:p>
            <a:r>
              <a:rPr lang="en-AU" sz="2000" dirty="0" smtClean="0"/>
              <a:t>It was </a:t>
            </a:r>
            <a:r>
              <a:rPr lang="en-AU" sz="2000" dirty="0"/>
              <a:t>also agreed that the practice of a ‘standing take down’ where a person who is wandering around with an element of neck ache gets placed against an upright spinal board and placed horizontal and then immobilised is seldom if ever warranted. </a:t>
            </a:r>
          </a:p>
          <a:p>
            <a:pPr lvl="0"/>
            <a:endParaRPr lang="en-AU" sz="2000" i="1" dirty="0">
              <a:solidFill>
                <a:prstClr val="black"/>
              </a:solidFill>
            </a:endParaRPr>
          </a:p>
          <a:p>
            <a:r>
              <a:rPr lang="en-AU" sz="2000" dirty="0" smtClean="0"/>
              <a:t>6</a:t>
            </a:r>
            <a:r>
              <a:rPr lang="en-AU" sz="2000" dirty="0"/>
              <a:t>. In the conscious patient with no overt alcohol or drugs on board and with no major distracting injuries, the patient, unless physically trapped should be invited to self-extricate and lie on the trolley cot. Likewise, for the non-trapped patient who have self-extricated they can be walked to the vehicle and then laid supine, examined and then if necessary immobilised. </a:t>
            </a:r>
            <a:r>
              <a:rPr lang="en-AU" sz="2000" i="1" dirty="0" smtClean="0"/>
              <a:t>(recommended in many other countries. Some anecdotal acceptance by trauma specialists in Australia))</a:t>
            </a:r>
          </a:p>
          <a:p>
            <a:endParaRPr lang="en-AU" i="1" dirty="0">
              <a:solidFill>
                <a:prstClr val="black"/>
              </a:solidFill>
            </a:endParaRPr>
          </a:p>
          <a:p>
            <a:pPr lvl="0"/>
            <a:endParaRPr lang="en-AU" dirty="0" smtClean="0"/>
          </a:p>
        </p:txBody>
      </p:sp>
      <p:sp>
        <p:nvSpPr>
          <p:cNvPr id="3" name="Rectangle 2"/>
          <p:cNvSpPr/>
          <p:nvPr/>
        </p:nvSpPr>
        <p:spPr>
          <a:xfrm>
            <a:off x="845975" y="533506"/>
            <a:ext cx="10416074"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Lifting Techniques </a:t>
            </a:r>
            <a:endParaRPr lang="en-AU" dirty="0">
              <a:solidFill>
                <a:prstClr val="black"/>
              </a:solidFill>
            </a:endParaRPr>
          </a:p>
        </p:txBody>
      </p:sp>
    </p:spTree>
    <p:extLst>
      <p:ext uri="{BB962C8B-B14F-4D97-AF65-F5344CB8AC3E}">
        <p14:creationId xmlns:p14="http://schemas.microsoft.com/office/powerpoint/2010/main" val="289710491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80189" y="1387877"/>
            <a:ext cx="4926087" cy="1600979"/>
          </a:xfrm>
          <a:prstGeom prst="rect">
            <a:avLst/>
          </a:prstGeom>
        </p:spPr>
      </p:pic>
      <p:sp>
        <p:nvSpPr>
          <p:cNvPr id="3" name="TextBox 2"/>
          <p:cNvSpPr txBox="1"/>
          <p:nvPr/>
        </p:nvSpPr>
        <p:spPr>
          <a:xfrm>
            <a:off x="942865" y="3044918"/>
            <a:ext cx="9722499" cy="3693319"/>
          </a:xfrm>
          <a:prstGeom prst="rect">
            <a:avLst/>
          </a:prstGeom>
          <a:noFill/>
        </p:spPr>
        <p:txBody>
          <a:bodyPr wrap="square" rtlCol="0">
            <a:spAutoFit/>
          </a:bodyPr>
          <a:lstStyle/>
          <a:p>
            <a:r>
              <a:rPr lang="en-AU" b="1" dirty="0"/>
              <a:t>First Aid - Neck Injury (Modified HAINES)</a:t>
            </a:r>
            <a:r>
              <a:rPr lang="en-AU" dirty="0"/>
              <a:t/>
            </a:r>
            <a:br>
              <a:rPr lang="en-AU" dirty="0"/>
            </a:br>
            <a:endParaRPr lang="en-AU" dirty="0"/>
          </a:p>
          <a:p>
            <a:r>
              <a:rPr lang="en-AU" dirty="0"/>
              <a:t>This position is termed the </a:t>
            </a:r>
            <a:r>
              <a:rPr lang="en-AU" b="1" dirty="0"/>
              <a:t>H</a:t>
            </a:r>
            <a:r>
              <a:rPr lang="en-AU" dirty="0"/>
              <a:t>igh </a:t>
            </a:r>
            <a:r>
              <a:rPr lang="en-AU" b="1" dirty="0"/>
              <a:t>A</a:t>
            </a:r>
            <a:r>
              <a:rPr lang="en-AU" dirty="0"/>
              <a:t>rm </a:t>
            </a:r>
            <a:r>
              <a:rPr lang="en-AU" b="1" dirty="0"/>
              <a:t>IN En</a:t>
            </a:r>
            <a:r>
              <a:rPr lang="en-AU" dirty="0"/>
              <a:t>dangered </a:t>
            </a:r>
            <a:r>
              <a:rPr lang="en-AU" b="1" dirty="0"/>
              <a:t>S</a:t>
            </a:r>
            <a:r>
              <a:rPr lang="en-AU" dirty="0"/>
              <a:t>pine or HAINES position.</a:t>
            </a:r>
          </a:p>
          <a:p>
            <a:r>
              <a:rPr lang="en-AU" dirty="0"/>
              <a:t>Note that the this position has two significant differences when compared with the standard lateral recovery position</a:t>
            </a:r>
            <a:r>
              <a:rPr lang="en-AU" dirty="0" smtClean="0"/>
              <a:t>:</a:t>
            </a:r>
          </a:p>
          <a:p>
            <a:endParaRPr lang="en-AU" dirty="0"/>
          </a:p>
          <a:p>
            <a:r>
              <a:rPr lang="en-AU" dirty="0"/>
              <a:t>The arm closest to the ground is fully outstretched and lies under the head</a:t>
            </a:r>
          </a:p>
          <a:p>
            <a:r>
              <a:rPr lang="en-AU" dirty="0"/>
              <a:t>Both legs are flexed at the hip and the knee resulting in one lying on top of the other.</a:t>
            </a:r>
          </a:p>
          <a:p>
            <a:r>
              <a:rPr lang="en-AU" dirty="0"/>
              <a:t>The modified HAINES position results in a more neutral position of the spine making it preferable to the lateral recovery position in the management of patients in whom cervical spine injury may have occurred.</a:t>
            </a:r>
          </a:p>
          <a:p>
            <a:r>
              <a:rPr lang="en-AU" dirty="0">
                <a:hlinkClick r:id="rId3"/>
              </a:rPr>
              <a:t>https://</a:t>
            </a:r>
            <a:r>
              <a:rPr lang="en-AU" dirty="0" smtClean="0">
                <a:hlinkClick r:id="rId3"/>
              </a:rPr>
              <a:t>youtu.be/x3Wzp8b5hfw</a:t>
            </a:r>
            <a:r>
              <a:rPr lang="en-AU" dirty="0" smtClean="0"/>
              <a:t> </a:t>
            </a:r>
            <a:r>
              <a:rPr lang="en-AU" dirty="0"/>
              <a:t/>
            </a:r>
            <a:br>
              <a:rPr lang="en-AU" dirty="0"/>
            </a:br>
            <a:endParaRPr lang="en-AU" dirty="0"/>
          </a:p>
        </p:txBody>
      </p:sp>
      <p:sp>
        <p:nvSpPr>
          <p:cNvPr id="5" name="TextBox 4"/>
          <p:cNvSpPr txBox="1"/>
          <p:nvPr/>
        </p:nvSpPr>
        <p:spPr>
          <a:xfrm>
            <a:off x="5284237" y="1287371"/>
            <a:ext cx="2509934" cy="646331"/>
          </a:xfrm>
          <a:prstGeom prst="rect">
            <a:avLst/>
          </a:prstGeom>
          <a:noFill/>
        </p:spPr>
        <p:txBody>
          <a:bodyPr wrap="square" rtlCol="0">
            <a:spAutoFit/>
          </a:bodyPr>
          <a:lstStyle/>
          <a:p>
            <a:r>
              <a:rPr lang="en-AU" dirty="0" smtClean="0"/>
              <a:t>Note legs parallel to prevent hip rotation</a:t>
            </a:r>
            <a:endParaRPr lang="en-AU" dirty="0"/>
          </a:p>
        </p:txBody>
      </p:sp>
      <p:sp>
        <p:nvSpPr>
          <p:cNvPr id="6" name="TextBox 5"/>
          <p:cNvSpPr txBox="1"/>
          <p:nvPr/>
        </p:nvSpPr>
        <p:spPr>
          <a:xfrm>
            <a:off x="7172131" y="1803868"/>
            <a:ext cx="3974841" cy="1815882"/>
          </a:xfrm>
          <a:prstGeom prst="rect">
            <a:avLst/>
          </a:prstGeom>
          <a:noFill/>
        </p:spPr>
        <p:txBody>
          <a:bodyPr wrap="square" rtlCol="0">
            <a:spAutoFit/>
          </a:bodyPr>
          <a:lstStyle/>
          <a:p>
            <a:r>
              <a:rPr lang="en-AU" sz="2800" b="1" dirty="0" smtClean="0">
                <a:solidFill>
                  <a:srgbClr val="FF0000"/>
                </a:solidFill>
              </a:rPr>
              <a:t>Any unconscious pt. due to trauma must be considered to have spinal trauma</a:t>
            </a:r>
            <a:endParaRPr lang="en-AU" sz="2800" b="1" dirty="0">
              <a:solidFill>
                <a:srgbClr val="FF0000"/>
              </a:solidFill>
            </a:endParaRPr>
          </a:p>
        </p:txBody>
      </p:sp>
      <p:pic>
        <p:nvPicPr>
          <p:cNvPr id="7" name="Picture 6"/>
          <p:cNvPicPr>
            <a:picLocks noChangeAspect="1"/>
          </p:cNvPicPr>
          <p:nvPr/>
        </p:nvPicPr>
        <p:blipFill>
          <a:blip r:embed="rId4"/>
          <a:stretch>
            <a:fillRect/>
          </a:stretch>
        </p:blipFill>
        <p:spPr>
          <a:xfrm>
            <a:off x="1151715" y="3044918"/>
            <a:ext cx="9888569" cy="768163"/>
          </a:xfrm>
          <a:prstGeom prst="rect">
            <a:avLst/>
          </a:prstGeom>
        </p:spPr>
      </p:pic>
      <p:sp>
        <p:nvSpPr>
          <p:cNvPr id="9" name="Rectangle 8"/>
          <p:cNvSpPr/>
          <p:nvPr/>
        </p:nvSpPr>
        <p:spPr>
          <a:xfrm>
            <a:off x="835256" y="537012"/>
            <a:ext cx="8326895" cy="646331"/>
          </a:xfrm>
          <a:prstGeom prst="rect">
            <a:avLst/>
          </a:prstGeom>
        </p:spPr>
        <p:txBody>
          <a:bodyPr wrap="none">
            <a:spAutoFit/>
          </a:bodyPr>
          <a:lstStyle/>
          <a:p>
            <a:r>
              <a:rPr lang="en-US" sz="3600" b="1" dirty="0">
                <a:ln w="6600">
                  <a:solidFill>
                    <a:srgbClr val="C0504D"/>
                  </a:solidFill>
                  <a:prstDash val="solid"/>
                </a:ln>
                <a:solidFill>
                  <a:srgbClr val="FFFFFF"/>
                </a:solidFill>
                <a:effectLst>
                  <a:outerShdw dist="38100" dir="2700000" algn="tl" rotWithShape="0">
                    <a:srgbClr val="C0504D"/>
                  </a:outerShdw>
                </a:effectLst>
              </a:rPr>
              <a:t>Spinal </a:t>
            </a:r>
            <a:r>
              <a:rPr lang="en-US" sz="3600" b="1" dirty="0" smtClean="0">
                <a:ln w="6600">
                  <a:solidFill>
                    <a:srgbClr val="C0504D"/>
                  </a:solidFill>
                  <a:prstDash val="solid"/>
                </a:ln>
                <a:solidFill>
                  <a:srgbClr val="FFFFFF"/>
                </a:solidFill>
                <a:effectLst>
                  <a:outerShdw dist="38100" dir="2700000" algn="tl" rotWithShape="0">
                    <a:srgbClr val="C0504D"/>
                  </a:outerShdw>
                </a:effectLst>
              </a:rPr>
              <a:t>Trauma – The Unconscious Person </a:t>
            </a:r>
            <a:endParaRPr lang="en-AU" dirty="0"/>
          </a:p>
        </p:txBody>
      </p:sp>
    </p:spTree>
    <p:extLst>
      <p:ext uri="{BB962C8B-B14F-4D97-AF65-F5344CB8AC3E}">
        <p14:creationId xmlns:p14="http://schemas.microsoft.com/office/powerpoint/2010/main" val="51523266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160" y="1370006"/>
            <a:ext cx="10694021" cy="5016758"/>
          </a:xfrm>
          <a:prstGeom prst="rect">
            <a:avLst/>
          </a:prstGeom>
          <a:noFill/>
        </p:spPr>
        <p:txBody>
          <a:bodyPr wrap="square" rtlCol="0">
            <a:spAutoFit/>
          </a:bodyPr>
          <a:lstStyle/>
          <a:p>
            <a:r>
              <a:rPr lang="en-AU" sz="2400" dirty="0"/>
              <a:t>How should an unconscious person with a suspected neck injury be positioned?</a:t>
            </a:r>
          </a:p>
          <a:p>
            <a:endParaRPr lang="en-AU" sz="2400" cap="all" dirty="0"/>
          </a:p>
          <a:p>
            <a:r>
              <a:rPr lang="en-AU" sz="2400" i="1" dirty="0" smtClean="0"/>
              <a:t>An </a:t>
            </a:r>
            <a:r>
              <a:rPr lang="en-AU" sz="2400" i="1" dirty="0"/>
              <a:t>unconscious person with a suspected neck injury should be positioned in the HAINES modified recovery position. There is less neck movement (and less degree of lateral angulation) than when the lateral recovery position is used, and, therefore, HAINES use carries less risk of spinal-cord damage.</a:t>
            </a:r>
            <a:r>
              <a:rPr lang="en-AU" sz="2400" i="1" u="sng" dirty="0">
                <a:hlinkClick r:id="rId2" tooltip="Prehospital and disaster medicine."/>
              </a:rPr>
              <a:t> Prehosp Disaster Med.</a:t>
            </a:r>
            <a:r>
              <a:rPr lang="en-AU" sz="2400" i="1" dirty="0"/>
              <a:t> 1995 Oct-Dec;10(4):239-44</a:t>
            </a:r>
            <a:r>
              <a:rPr lang="en-AU" sz="2400" i="1" dirty="0" smtClean="0"/>
              <a:t>.</a:t>
            </a:r>
          </a:p>
          <a:p>
            <a:endParaRPr lang="en-AU" sz="2400" dirty="0"/>
          </a:p>
          <a:p>
            <a:r>
              <a:rPr lang="en-AU" sz="2400" i="1" dirty="0" smtClean="0"/>
              <a:t>The </a:t>
            </a:r>
            <a:r>
              <a:rPr lang="en-AU" sz="2400" i="1" dirty="0"/>
              <a:t>modified HAINES position results in a more neutral position of the spine making it preferable to the lateral recovery position in the management of patients when trauma may have occurred. Further research is required to ensure that the recovery positions in use today are the best possible.</a:t>
            </a:r>
            <a:r>
              <a:rPr lang="en-AU" sz="2400" i="1" u="sng" dirty="0">
                <a:hlinkClick r:id="rId3" tooltip="Resuscitation."/>
              </a:rPr>
              <a:t> Resuscitation.</a:t>
            </a:r>
            <a:r>
              <a:rPr lang="en-AU" sz="2400" i="1" dirty="0"/>
              <a:t> 2002 Jun;53(3):289-97.</a:t>
            </a:r>
          </a:p>
          <a:p>
            <a:endParaRPr lang="en-AU" sz="1600" dirty="0"/>
          </a:p>
          <a:p>
            <a:endParaRPr lang="en-AU" sz="1600" dirty="0"/>
          </a:p>
        </p:txBody>
      </p:sp>
      <p:sp>
        <p:nvSpPr>
          <p:cNvPr id="4" name="Rectangle 3"/>
          <p:cNvSpPr/>
          <p:nvPr/>
        </p:nvSpPr>
        <p:spPr>
          <a:xfrm>
            <a:off x="922134" y="545882"/>
            <a:ext cx="10143972"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The Unconscious Person </a:t>
            </a:r>
            <a:endParaRPr lang="en-AU" dirty="0">
              <a:solidFill>
                <a:prstClr val="black"/>
              </a:solidFill>
            </a:endParaRPr>
          </a:p>
        </p:txBody>
      </p:sp>
    </p:spTree>
    <p:extLst>
      <p:ext uri="{BB962C8B-B14F-4D97-AF65-F5344CB8AC3E}">
        <p14:creationId xmlns:p14="http://schemas.microsoft.com/office/powerpoint/2010/main" val="167103637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38335" y="1474237"/>
            <a:ext cx="10151706" cy="3970318"/>
          </a:xfrm>
          <a:prstGeom prst="rect">
            <a:avLst/>
          </a:prstGeom>
          <a:noFill/>
        </p:spPr>
        <p:txBody>
          <a:bodyPr wrap="square" rtlCol="0">
            <a:spAutoFit/>
          </a:bodyPr>
          <a:lstStyle/>
          <a:p>
            <a:r>
              <a:rPr lang="en-AU" sz="2800" i="1" dirty="0" smtClean="0"/>
              <a:t>Colbrow Medics are NOT expected to determine a level of injury based on dermatomes or myotomes. The following slides are for general awareness only.</a:t>
            </a:r>
          </a:p>
          <a:p>
            <a:endParaRPr lang="en-AU" sz="2800" dirty="0"/>
          </a:p>
          <a:p>
            <a:r>
              <a:rPr lang="en-AU" sz="2800" dirty="0" smtClean="0"/>
              <a:t>In performing a neuro examination, medics should only determine if there are any </a:t>
            </a:r>
            <a:r>
              <a:rPr lang="en-AU" sz="2800" i="1" dirty="0" smtClean="0"/>
              <a:t>gross deficits </a:t>
            </a:r>
            <a:r>
              <a:rPr lang="en-AU" sz="2800" dirty="0" smtClean="0"/>
              <a:t>via a quick sensory &amp; motor exam. Even if negative, Colbrow medics should always consider </a:t>
            </a:r>
            <a:r>
              <a:rPr lang="en-AU" sz="2800" i="1" dirty="0" smtClean="0"/>
              <a:t>mechanism, force, age, distracting injuries, alcohol intoxication and injury </a:t>
            </a:r>
            <a:r>
              <a:rPr lang="en-AU" sz="2800" i="1" dirty="0" smtClean="0"/>
              <a:t>potential as determinants for spinal management </a:t>
            </a:r>
            <a:endParaRPr lang="en-AU" sz="2800" i="1" dirty="0"/>
          </a:p>
        </p:txBody>
      </p:sp>
      <p:sp>
        <p:nvSpPr>
          <p:cNvPr id="2" name="Rectangle 1"/>
          <p:cNvSpPr/>
          <p:nvPr/>
        </p:nvSpPr>
        <p:spPr>
          <a:xfrm>
            <a:off x="853918" y="521256"/>
            <a:ext cx="6475171" cy="646331"/>
          </a:xfrm>
          <a:prstGeom prst="rect">
            <a:avLst/>
          </a:prstGeom>
        </p:spPr>
        <p:txBody>
          <a:bodyPr wrap="none">
            <a:spAutoFit/>
          </a:bodyPr>
          <a:lstStyle/>
          <a:p>
            <a:r>
              <a:rPr lang="en-US" sz="3600" b="1" dirty="0">
                <a:ln w="6600">
                  <a:solidFill>
                    <a:srgbClr val="C0504D"/>
                  </a:solidFill>
                  <a:prstDash val="solid"/>
                </a:ln>
                <a:solidFill>
                  <a:srgbClr val="FFFFFF"/>
                </a:solidFill>
                <a:effectLst>
                  <a:outerShdw dist="38100" dir="2700000" algn="tl" rotWithShape="0">
                    <a:srgbClr val="C0504D"/>
                  </a:outerShdw>
                </a:effectLst>
              </a:rPr>
              <a:t>Spinal </a:t>
            </a:r>
            <a:r>
              <a:rPr lang="en-US" sz="3600" b="1" dirty="0" smtClean="0">
                <a:ln w="6600">
                  <a:solidFill>
                    <a:srgbClr val="C0504D"/>
                  </a:solidFill>
                  <a:prstDash val="solid"/>
                </a:ln>
                <a:solidFill>
                  <a:srgbClr val="FFFFFF"/>
                </a:solidFill>
                <a:effectLst>
                  <a:outerShdw dist="38100" dir="2700000" algn="tl" rotWithShape="0">
                    <a:srgbClr val="C0504D"/>
                  </a:outerShdw>
                </a:effectLst>
              </a:rPr>
              <a:t>Trauma – Anatomy review</a:t>
            </a:r>
            <a:endParaRPr lang="en-AU" dirty="0"/>
          </a:p>
        </p:txBody>
      </p:sp>
    </p:spTree>
    <p:extLst>
      <p:ext uri="{BB962C8B-B14F-4D97-AF65-F5344CB8AC3E}">
        <p14:creationId xmlns:p14="http://schemas.microsoft.com/office/powerpoint/2010/main" val="290731660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igure 1 - The location of the cranial nerves on the cerebrum and brainste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4594" y="694748"/>
            <a:ext cx="6485619" cy="587902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184988" y="1618568"/>
            <a:ext cx="3125755" cy="4955203"/>
          </a:xfrm>
          <a:prstGeom prst="rect">
            <a:avLst/>
          </a:prstGeom>
          <a:noFill/>
        </p:spPr>
        <p:txBody>
          <a:bodyPr wrap="square" rtlCol="0">
            <a:spAutoFit/>
          </a:bodyPr>
          <a:lstStyle/>
          <a:p>
            <a:r>
              <a:rPr lang="en-AU" sz="3200" dirty="0"/>
              <a:t>Cranial </a:t>
            </a:r>
            <a:r>
              <a:rPr lang="en-AU" sz="3200" dirty="0" smtClean="0"/>
              <a:t>Nerves</a:t>
            </a:r>
          </a:p>
          <a:p>
            <a:endParaRPr lang="en-AU" sz="3200" dirty="0"/>
          </a:p>
          <a:p>
            <a:r>
              <a:rPr lang="en-AU" dirty="0"/>
              <a:t>The cranial nerves are a set of </a:t>
            </a:r>
            <a:r>
              <a:rPr lang="en-AU" b="1" dirty="0"/>
              <a:t>12</a:t>
            </a:r>
            <a:r>
              <a:rPr lang="en-AU" dirty="0"/>
              <a:t> paired nerves that arise </a:t>
            </a:r>
            <a:r>
              <a:rPr lang="en-AU" i="1" u="sng" dirty="0"/>
              <a:t>directly from the brain</a:t>
            </a:r>
            <a:r>
              <a:rPr lang="en-AU" dirty="0"/>
              <a:t>. The first two nerves (</a:t>
            </a:r>
            <a:r>
              <a:rPr lang="en-AU" b="1" dirty="0"/>
              <a:t>olfactory </a:t>
            </a:r>
            <a:r>
              <a:rPr lang="en-AU" dirty="0"/>
              <a:t>and </a:t>
            </a:r>
            <a:r>
              <a:rPr lang="en-AU" b="1" dirty="0"/>
              <a:t>optic</a:t>
            </a:r>
            <a:r>
              <a:rPr lang="en-AU" dirty="0"/>
              <a:t>) arise from the cerebrum, whereas the remaining ten emerge from the brain stem.</a:t>
            </a:r>
          </a:p>
          <a:p>
            <a:r>
              <a:rPr lang="en-AU" dirty="0"/>
              <a:t>The names of the cranial nerves relate to their function and they are also numerically identified in roman numerals (I-XII).</a:t>
            </a:r>
          </a:p>
          <a:p>
            <a:endParaRPr lang="en-AU" dirty="0"/>
          </a:p>
        </p:txBody>
      </p:sp>
      <p:sp>
        <p:nvSpPr>
          <p:cNvPr id="3" name="Rectangle 2"/>
          <p:cNvSpPr/>
          <p:nvPr/>
        </p:nvSpPr>
        <p:spPr>
          <a:xfrm>
            <a:off x="823459" y="530586"/>
            <a:ext cx="5151988"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Anatomy Refresher</a:t>
            </a:r>
            <a:endParaRPr lang="en-AU" dirty="0">
              <a:solidFill>
                <a:prstClr val="black"/>
              </a:solidFill>
            </a:endParaRPr>
          </a:p>
        </p:txBody>
      </p:sp>
    </p:spTree>
    <p:extLst>
      <p:ext uri="{BB962C8B-B14F-4D97-AF65-F5344CB8AC3E}">
        <p14:creationId xmlns:p14="http://schemas.microsoft.com/office/powerpoint/2010/main" val="261801530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iagram showing where in the body spinal nerves extend 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51228" y="509888"/>
            <a:ext cx="4940772" cy="606839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22514" y="1156219"/>
            <a:ext cx="6728714" cy="5570756"/>
          </a:xfrm>
          <a:prstGeom prst="rect">
            <a:avLst/>
          </a:prstGeom>
          <a:noFill/>
        </p:spPr>
        <p:txBody>
          <a:bodyPr wrap="square" rtlCol="0">
            <a:spAutoFit/>
          </a:bodyPr>
          <a:lstStyle/>
          <a:p>
            <a:r>
              <a:rPr lang="en-AU" sz="2000" dirty="0"/>
              <a:t>31 spinal nerves: 8C, 12T, 5L, 5S &amp; 1C </a:t>
            </a:r>
            <a:endParaRPr lang="en-AU" sz="2000" dirty="0" smtClean="0"/>
          </a:p>
          <a:p>
            <a:endParaRPr lang="en-AU" sz="2000" dirty="0"/>
          </a:p>
          <a:p>
            <a:r>
              <a:rPr lang="en-AU" sz="2000" dirty="0" smtClean="0"/>
              <a:t>(</a:t>
            </a:r>
            <a:r>
              <a:rPr lang="en-AU" sz="2000" dirty="0"/>
              <a:t>dermatomes exist for each except C1)</a:t>
            </a:r>
          </a:p>
          <a:p>
            <a:r>
              <a:rPr lang="en-AU" sz="2000" dirty="0"/>
              <a:t>The cervical spinal nerve 1 (C1) is a spinal nerve of the cervical segment. C1 is unique in that all other spinal nerves have both sensory and motor fibres, whereas C1 only carries motor fibres</a:t>
            </a:r>
          </a:p>
          <a:p>
            <a:endParaRPr lang="en-AU" sz="2000" dirty="0"/>
          </a:p>
          <a:p>
            <a:r>
              <a:rPr lang="en-AU" sz="2000" dirty="0" smtClean="0"/>
              <a:t>Sensory </a:t>
            </a:r>
            <a:r>
              <a:rPr lang="en-AU" sz="2000" dirty="0"/>
              <a:t>information from a specific dermatome is transmitted by the sensory nerve fibres to the spinal nerve of a specific segment of spinal cord</a:t>
            </a:r>
          </a:p>
          <a:p>
            <a:endParaRPr lang="en-AU" sz="2000" dirty="0"/>
          </a:p>
          <a:p>
            <a:r>
              <a:rPr lang="en-AU" sz="2000" dirty="0"/>
              <a:t>Dermatomes along the arms and legs differs from the pattern of the trunk dermatomes because they run longitudinally along the limbs</a:t>
            </a:r>
          </a:p>
          <a:p>
            <a:endParaRPr lang="en-AU" sz="2000" dirty="0"/>
          </a:p>
          <a:p>
            <a:r>
              <a:rPr lang="en-AU" sz="2000" dirty="0"/>
              <a:t>Myotomes control muscle </a:t>
            </a:r>
            <a:r>
              <a:rPr lang="en-AU" sz="2000" dirty="0" smtClean="0"/>
              <a:t>function</a:t>
            </a:r>
          </a:p>
          <a:p>
            <a:endParaRPr lang="en-AU" dirty="0"/>
          </a:p>
          <a:p>
            <a:endParaRPr lang="en-AU" dirty="0"/>
          </a:p>
        </p:txBody>
      </p:sp>
      <p:sp>
        <p:nvSpPr>
          <p:cNvPr id="3" name="Rectangle 2"/>
          <p:cNvSpPr/>
          <p:nvPr/>
        </p:nvSpPr>
        <p:spPr>
          <a:xfrm>
            <a:off x="856925" y="509888"/>
            <a:ext cx="5151988"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Anatomy Refresher</a:t>
            </a:r>
            <a:endParaRPr lang="en-AU" dirty="0">
              <a:solidFill>
                <a:prstClr val="black"/>
              </a:solidFill>
            </a:endParaRPr>
          </a:p>
        </p:txBody>
      </p:sp>
    </p:spTree>
    <p:extLst>
      <p:ext uri="{BB962C8B-B14F-4D97-AF65-F5344CB8AC3E}">
        <p14:creationId xmlns:p14="http://schemas.microsoft.com/office/powerpoint/2010/main" val="26841127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backpain-guide.com/Chapter_Fig_folders/Ch06_Path_Folder/Ch06_Images/06-4%20Radiculopath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7255" y="1209986"/>
            <a:ext cx="4693299" cy="563485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750780" y="2029810"/>
            <a:ext cx="3791187" cy="1569660"/>
          </a:xfrm>
          <a:prstGeom prst="rect">
            <a:avLst/>
          </a:prstGeom>
          <a:noFill/>
        </p:spPr>
        <p:txBody>
          <a:bodyPr wrap="square" rtlCol="0">
            <a:spAutoFit/>
          </a:bodyPr>
          <a:lstStyle/>
          <a:p>
            <a:r>
              <a:rPr lang="en-AU" sz="3200" dirty="0" smtClean="0"/>
              <a:t>Note inferior level of dermatomes on anterior aspect</a:t>
            </a:r>
            <a:endParaRPr lang="en-AU" sz="3200" dirty="0"/>
          </a:p>
        </p:txBody>
      </p:sp>
      <p:sp>
        <p:nvSpPr>
          <p:cNvPr id="2" name="Rectangle 1"/>
          <p:cNvSpPr/>
          <p:nvPr/>
        </p:nvSpPr>
        <p:spPr>
          <a:xfrm>
            <a:off x="862873" y="580716"/>
            <a:ext cx="4334584" cy="584775"/>
          </a:xfrm>
          <a:prstGeom prst="rect">
            <a:avLst/>
          </a:prstGeom>
          <a:noFill/>
        </p:spPr>
        <p:txBody>
          <a:bodyPr wrap="none" lIns="91440" tIns="45720" rIns="91440" bIns="45720">
            <a:spAutoFit/>
          </a:bodyPr>
          <a:lstStyle/>
          <a:p>
            <a:pPr algn="ctr"/>
            <a:r>
              <a:rPr lang="en-AU" sz="3200" b="1" cap="none" spc="0" dirty="0" smtClean="0">
                <a:ln w="6600">
                  <a:solidFill>
                    <a:schemeClr val="accent2"/>
                  </a:solidFill>
                  <a:prstDash val="solid"/>
                </a:ln>
                <a:solidFill>
                  <a:srgbClr val="FFFFFF"/>
                </a:solidFill>
                <a:effectLst>
                  <a:outerShdw dist="38100" dir="2700000" algn="tl" rotWithShape="0">
                    <a:schemeClr val="accent2"/>
                  </a:outerShdw>
                </a:effectLst>
              </a:rPr>
              <a:t>SENSORY DERMATOMES</a:t>
            </a:r>
            <a:endParaRPr lang="en-AU" sz="32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108905615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age result for sensory and motor dermatom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5183" y="1564137"/>
            <a:ext cx="5889140" cy="426749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951723" y="2286001"/>
            <a:ext cx="3816220" cy="2554545"/>
          </a:xfrm>
          <a:prstGeom prst="rect">
            <a:avLst/>
          </a:prstGeom>
          <a:noFill/>
        </p:spPr>
        <p:txBody>
          <a:bodyPr wrap="square" rtlCol="0">
            <a:spAutoFit/>
          </a:bodyPr>
          <a:lstStyle/>
          <a:p>
            <a:r>
              <a:rPr lang="en-AU" sz="3200" dirty="0" smtClean="0"/>
              <a:t>C4- C8 Dermatomes are in the lateral aspect of the arm and T1-T2 the medial aspects</a:t>
            </a:r>
            <a:endParaRPr lang="en-AU" sz="3200" dirty="0"/>
          </a:p>
        </p:txBody>
      </p:sp>
      <p:sp>
        <p:nvSpPr>
          <p:cNvPr id="3" name="Rectangle 2"/>
          <p:cNvSpPr/>
          <p:nvPr/>
        </p:nvSpPr>
        <p:spPr>
          <a:xfrm>
            <a:off x="951723" y="580025"/>
            <a:ext cx="4334584" cy="584775"/>
          </a:xfrm>
          <a:prstGeom prst="rect">
            <a:avLst/>
          </a:prstGeom>
        </p:spPr>
        <p:txBody>
          <a:bodyPr wrap="none">
            <a:spAutoFit/>
          </a:bodyPr>
          <a:lstStyle/>
          <a:p>
            <a:pPr lvl="0" algn="ctr"/>
            <a:r>
              <a:rPr lang="en-AU" sz="3200" b="1" dirty="0">
                <a:ln w="6600">
                  <a:solidFill>
                    <a:srgbClr val="C0504D"/>
                  </a:solidFill>
                  <a:prstDash val="solid"/>
                </a:ln>
                <a:solidFill>
                  <a:srgbClr val="FFFFFF"/>
                </a:solidFill>
                <a:effectLst>
                  <a:outerShdw dist="38100" dir="2700000" algn="tl" rotWithShape="0">
                    <a:srgbClr val="C0504D"/>
                  </a:outerShdw>
                </a:effectLst>
              </a:rPr>
              <a:t>SENSORY DERMATOMES</a:t>
            </a:r>
          </a:p>
        </p:txBody>
      </p:sp>
    </p:spTree>
    <p:extLst>
      <p:ext uri="{BB962C8B-B14F-4D97-AF65-F5344CB8AC3E}">
        <p14:creationId xmlns:p14="http://schemas.microsoft.com/office/powerpoint/2010/main" val="403261727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9755" y="1632857"/>
            <a:ext cx="10692882" cy="3970318"/>
          </a:xfrm>
          <a:prstGeom prst="rect">
            <a:avLst/>
          </a:prstGeom>
          <a:noFill/>
        </p:spPr>
        <p:txBody>
          <a:bodyPr wrap="square" rtlCol="0">
            <a:spAutoFit/>
          </a:bodyPr>
          <a:lstStyle/>
          <a:p>
            <a:r>
              <a:rPr lang="en-AU" sz="2800" dirty="0"/>
              <a:t>Injury or mild trauma to the cervical spine can cause a serious or life-threatening medical emergency (</a:t>
            </a:r>
            <a:r>
              <a:rPr lang="en-AU" sz="2800" dirty="0" err="1" smtClean="0"/>
              <a:t>e.g</a:t>
            </a:r>
            <a:r>
              <a:rPr lang="en-AU" sz="2800" dirty="0"/>
              <a:t>, spinal cord injury or a spinal fracture). </a:t>
            </a:r>
            <a:r>
              <a:rPr lang="en-AU" sz="2800" b="1" dirty="0"/>
              <a:t>Pain, numbness, weakness, and tingling are symptoms</a:t>
            </a:r>
            <a:r>
              <a:rPr lang="en-AU" sz="2800" dirty="0"/>
              <a:t> that may develop when one or more cervical spinal nerves are injured, irritated, or stretched</a:t>
            </a:r>
            <a:r>
              <a:rPr lang="en-AU" sz="2800" dirty="0" smtClean="0"/>
              <a:t>.</a:t>
            </a:r>
          </a:p>
          <a:p>
            <a:endParaRPr lang="en-AU" sz="2800" dirty="0"/>
          </a:p>
          <a:p>
            <a:r>
              <a:rPr lang="en-AU" sz="2800" dirty="0"/>
              <a:t>Because the cervical nerves control many bodily functions and sensory activities, specific symptoms from a cervical spine injury vary depending on which nerves are affected. </a:t>
            </a:r>
          </a:p>
        </p:txBody>
      </p:sp>
      <p:sp>
        <p:nvSpPr>
          <p:cNvPr id="3" name="Rectangle 2"/>
          <p:cNvSpPr/>
          <p:nvPr/>
        </p:nvSpPr>
        <p:spPr>
          <a:xfrm>
            <a:off x="767475" y="502594"/>
            <a:ext cx="5151988"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Anatomy Refresher</a:t>
            </a:r>
            <a:endParaRPr lang="en-AU" dirty="0">
              <a:solidFill>
                <a:prstClr val="black"/>
              </a:solidFill>
            </a:endParaRPr>
          </a:p>
        </p:txBody>
      </p:sp>
    </p:spTree>
    <p:extLst>
      <p:ext uri="{BB962C8B-B14F-4D97-AF65-F5344CB8AC3E}">
        <p14:creationId xmlns:p14="http://schemas.microsoft.com/office/powerpoint/2010/main" val="5890746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3730" y="1211549"/>
            <a:ext cx="10506270" cy="4832092"/>
          </a:xfrm>
          <a:prstGeom prst="rect">
            <a:avLst/>
          </a:prstGeom>
        </p:spPr>
        <p:txBody>
          <a:bodyPr wrap="square">
            <a:spAutoFit/>
          </a:bodyPr>
          <a:lstStyle/>
          <a:p>
            <a:pPr lvl="0"/>
            <a:r>
              <a:rPr lang="en-AU" sz="2800" dirty="0" smtClean="0">
                <a:solidFill>
                  <a:prstClr val="black"/>
                </a:solidFill>
              </a:rPr>
              <a:t>The </a:t>
            </a:r>
            <a:r>
              <a:rPr lang="en-AU" sz="2800" dirty="0">
                <a:solidFill>
                  <a:prstClr val="black"/>
                </a:solidFill>
              </a:rPr>
              <a:t>parts of the body controlled by cervical nerves are summarized (some overlap)</a:t>
            </a:r>
          </a:p>
          <a:p>
            <a:pPr lvl="0"/>
            <a:endParaRPr lang="en-AU" sz="2800" dirty="0">
              <a:solidFill>
                <a:prstClr val="black"/>
              </a:solidFill>
            </a:endParaRPr>
          </a:p>
          <a:p>
            <a:pPr lvl="0"/>
            <a:r>
              <a:rPr lang="en-AU" sz="2800" dirty="0">
                <a:solidFill>
                  <a:prstClr val="black"/>
                </a:solidFill>
              </a:rPr>
              <a:t>C1: Head and neck</a:t>
            </a:r>
          </a:p>
          <a:p>
            <a:pPr lvl="0"/>
            <a:r>
              <a:rPr lang="en-AU" sz="2800" dirty="0">
                <a:solidFill>
                  <a:prstClr val="black"/>
                </a:solidFill>
              </a:rPr>
              <a:t>C2: Head and neck</a:t>
            </a:r>
          </a:p>
          <a:p>
            <a:pPr lvl="0"/>
            <a:r>
              <a:rPr lang="en-AU" sz="2800" dirty="0">
                <a:solidFill>
                  <a:prstClr val="black"/>
                </a:solidFill>
              </a:rPr>
              <a:t>C3: Diaphragm</a:t>
            </a:r>
          </a:p>
          <a:p>
            <a:pPr lvl="0"/>
            <a:r>
              <a:rPr lang="en-AU" sz="2800" dirty="0">
                <a:solidFill>
                  <a:prstClr val="black"/>
                </a:solidFill>
              </a:rPr>
              <a:t>C4: Upper body muscles (</a:t>
            </a:r>
            <a:r>
              <a:rPr lang="en-AU" sz="2800" dirty="0" err="1" smtClean="0">
                <a:solidFill>
                  <a:prstClr val="black"/>
                </a:solidFill>
              </a:rPr>
              <a:t>e.g</a:t>
            </a:r>
            <a:r>
              <a:rPr lang="en-AU" sz="2800" dirty="0">
                <a:solidFill>
                  <a:prstClr val="black"/>
                </a:solidFill>
              </a:rPr>
              <a:t>, deltoids, biceps)</a:t>
            </a:r>
          </a:p>
          <a:p>
            <a:pPr lvl="0"/>
            <a:r>
              <a:rPr lang="en-AU" sz="2800" dirty="0">
                <a:solidFill>
                  <a:prstClr val="black"/>
                </a:solidFill>
              </a:rPr>
              <a:t>C5: Wrist extensors</a:t>
            </a:r>
          </a:p>
          <a:p>
            <a:pPr lvl="0"/>
            <a:r>
              <a:rPr lang="en-AU" sz="2800" dirty="0">
                <a:solidFill>
                  <a:prstClr val="black"/>
                </a:solidFill>
              </a:rPr>
              <a:t>C6: Wrist extensors</a:t>
            </a:r>
          </a:p>
          <a:p>
            <a:pPr lvl="0"/>
            <a:r>
              <a:rPr lang="en-AU" sz="2800" dirty="0">
                <a:solidFill>
                  <a:prstClr val="black"/>
                </a:solidFill>
              </a:rPr>
              <a:t>C7: Triceps</a:t>
            </a:r>
          </a:p>
          <a:p>
            <a:pPr lvl="0"/>
            <a:r>
              <a:rPr lang="en-AU" sz="2800" dirty="0">
                <a:solidFill>
                  <a:prstClr val="black"/>
                </a:solidFill>
              </a:rPr>
              <a:t>C8: Hands</a:t>
            </a:r>
          </a:p>
        </p:txBody>
      </p:sp>
      <p:sp>
        <p:nvSpPr>
          <p:cNvPr id="3" name="Rectangle 2"/>
          <p:cNvSpPr/>
          <p:nvPr/>
        </p:nvSpPr>
        <p:spPr>
          <a:xfrm>
            <a:off x="923730" y="565218"/>
            <a:ext cx="5151988"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Anatomy Refresher</a:t>
            </a:r>
            <a:endParaRPr lang="en-AU" dirty="0">
              <a:solidFill>
                <a:prstClr val="black"/>
              </a:solidFill>
            </a:endParaRPr>
          </a:p>
        </p:txBody>
      </p:sp>
    </p:spTree>
    <p:extLst>
      <p:ext uri="{BB962C8B-B14F-4D97-AF65-F5344CB8AC3E}">
        <p14:creationId xmlns:p14="http://schemas.microsoft.com/office/powerpoint/2010/main" val="29044275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53339" y="1272170"/>
            <a:ext cx="6932644" cy="5199483"/>
          </a:xfrm>
          <a:prstGeom prst="rect">
            <a:avLst/>
          </a:prstGeom>
        </p:spPr>
      </p:pic>
      <p:sp>
        <p:nvSpPr>
          <p:cNvPr id="3" name="Rectangle 2"/>
          <p:cNvSpPr/>
          <p:nvPr/>
        </p:nvSpPr>
        <p:spPr>
          <a:xfrm>
            <a:off x="860782" y="521255"/>
            <a:ext cx="5151988"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Anatomy Refresher</a:t>
            </a:r>
            <a:endParaRPr lang="en-AU" dirty="0">
              <a:solidFill>
                <a:prstClr val="black"/>
              </a:solidFill>
            </a:endParaRPr>
          </a:p>
        </p:txBody>
      </p:sp>
    </p:spTree>
    <p:extLst>
      <p:ext uri="{BB962C8B-B14F-4D97-AF65-F5344CB8AC3E}">
        <p14:creationId xmlns:p14="http://schemas.microsoft.com/office/powerpoint/2010/main" val="4258088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06083" y="1147665"/>
            <a:ext cx="7025950" cy="3970318"/>
          </a:xfrm>
          <a:prstGeom prst="rect">
            <a:avLst/>
          </a:prstGeom>
          <a:noFill/>
        </p:spPr>
        <p:txBody>
          <a:bodyPr wrap="square" rtlCol="0">
            <a:spAutoFit/>
          </a:bodyPr>
          <a:lstStyle/>
          <a:p>
            <a:r>
              <a:rPr lang="en-AU" sz="3600" u="sng" dirty="0"/>
              <a:t>Most common levels of injury</a:t>
            </a:r>
          </a:p>
          <a:p>
            <a:endParaRPr lang="en-AU" sz="3600" dirty="0"/>
          </a:p>
          <a:p>
            <a:r>
              <a:rPr lang="en-AU" sz="3600" dirty="0"/>
              <a:t>C4</a:t>
            </a:r>
          </a:p>
          <a:p>
            <a:r>
              <a:rPr lang="en-AU" sz="3600" dirty="0"/>
              <a:t>C5 (most common)</a:t>
            </a:r>
          </a:p>
          <a:p>
            <a:r>
              <a:rPr lang="en-AU" sz="3600" dirty="0"/>
              <a:t>C6</a:t>
            </a:r>
          </a:p>
          <a:p>
            <a:endParaRPr lang="en-AU" sz="3600" dirty="0"/>
          </a:p>
          <a:p>
            <a:r>
              <a:rPr lang="en-AU" sz="3600" dirty="0"/>
              <a:t>For Paraplegia </a:t>
            </a:r>
            <a:r>
              <a:rPr lang="en-AU" sz="3600" dirty="0" smtClean="0"/>
              <a:t>from T1</a:t>
            </a:r>
            <a:endParaRPr lang="en-AU" sz="3600" dirty="0"/>
          </a:p>
        </p:txBody>
      </p:sp>
      <p:sp>
        <p:nvSpPr>
          <p:cNvPr id="3" name="Rectangle 2"/>
          <p:cNvSpPr/>
          <p:nvPr/>
        </p:nvSpPr>
        <p:spPr>
          <a:xfrm>
            <a:off x="888774" y="501334"/>
            <a:ext cx="5151988"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Anatomy Refresher</a:t>
            </a:r>
            <a:endParaRPr lang="en-AU" dirty="0">
              <a:solidFill>
                <a:prstClr val="black"/>
              </a:solidFill>
            </a:endParaRPr>
          </a:p>
        </p:txBody>
      </p:sp>
    </p:spTree>
    <p:extLst>
      <p:ext uri="{BB962C8B-B14F-4D97-AF65-F5344CB8AC3E}">
        <p14:creationId xmlns:p14="http://schemas.microsoft.com/office/powerpoint/2010/main" val="388287446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1763" y="1156996"/>
            <a:ext cx="10730204" cy="5324535"/>
          </a:xfrm>
          <a:prstGeom prst="rect">
            <a:avLst/>
          </a:prstGeom>
          <a:noFill/>
        </p:spPr>
        <p:txBody>
          <a:bodyPr wrap="square" rtlCol="0">
            <a:spAutoFit/>
          </a:bodyPr>
          <a:lstStyle/>
          <a:p>
            <a:endParaRPr lang="en-AU" sz="2000" b="1" dirty="0" smtClean="0"/>
          </a:p>
          <a:p>
            <a:r>
              <a:rPr lang="en-AU" sz="2000" b="1" dirty="0" smtClean="0"/>
              <a:t>C3 Vertebrae</a:t>
            </a:r>
          </a:p>
          <a:p>
            <a:endParaRPr lang="en-AU" sz="2000" b="1" dirty="0"/>
          </a:p>
          <a:p>
            <a:r>
              <a:rPr lang="en-AU" sz="2000" dirty="0"/>
              <a:t>The C2 - C3 junction of the spinal column is important, as this is where flexion and extension occur (flexion is the movement of the chin toward the chest and extension is the backward movement of the head). Patients with spinal cord damage at the C3 level will have limited mobility in both their flexion and extension</a:t>
            </a:r>
            <a:r>
              <a:rPr lang="en-AU" sz="2000" dirty="0" smtClean="0"/>
              <a:t>.</a:t>
            </a:r>
          </a:p>
          <a:p>
            <a:endParaRPr lang="en-AU" sz="2000" dirty="0"/>
          </a:p>
          <a:p>
            <a:r>
              <a:rPr lang="en-AU" sz="2000" b="1" dirty="0"/>
              <a:t>Symptoms of a C3 Level </a:t>
            </a:r>
            <a:r>
              <a:rPr lang="en-AU" sz="2000" b="1" dirty="0" smtClean="0"/>
              <a:t>Injury</a:t>
            </a:r>
          </a:p>
          <a:p>
            <a:endParaRPr lang="en-AU" sz="2000" b="1" dirty="0"/>
          </a:p>
          <a:p>
            <a:r>
              <a:rPr lang="en-AU" sz="2000" dirty="0"/>
              <a:t>Symptoms of a spinal cord injury corresponding to C3 vertebrae include:</a:t>
            </a:r>
          </a:p>
          <a:p>
            <a:r>
              <a:rPr lang="en-AU" sz="2000" dirty="0"/>
              <a:t>Limited range of motion</a:t>
            </a:r>
          </a:p>
          <a:p>
            <a:r>
              <a:rPr lang="en-AU" sz="2000" dirty="0"/>
              <a:t>Loss of diaphragm function</a:t>
            </a:r>
          </a:p>
          <a:p>
            <a:r>
              <a:rPr lang="en-AU" sz="2000" dirty="0"/>
              <a:t>Requirement of a ventilator for breathing</a:t>
            </a:r>
          </a:p>
          <a:p>
            <a:r>
              <a:rPr lang="en-AU" sz="2000" dirty="0"/>
              <a:t>Paralysis in arms, hands, torso, and legs</a:t>
            </a:r>
          </a:p>
          <a:p>
            <a:r>
              <a:rPr lang="en-AU" sz="2000" dirty="0"/>
              <a:t>Trouble controlling bladder and bowel function</a:t>
            </a:r>
          </a:p>
          <a:p>
            <a:endParaRPr lang="en-AU" sz="2000" b="1" dirty="0" smtClean="0"/>
          </a:p>
        </p:txBody>
      </p:sp>
      <p:sp>
        <p:nvSpPr>
          <p:cNvPr id="3" name="Rectangle 2"/>
          <p:cNvSpPr/>
          <p:nvPr/>
        </p:nvSpPr>
        <p:spPr>
          <a:xfrm>
            <a:off x="811763" y="510665"/>
            <a:ext cx="5151988"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Anatomy Refresher</a:t>
            </a:r>
            <a:endParaRPr lang="en-AU" dirty="0">
              <a:solidFill>
                <a:prstClr val="black"/>
              </a:solidFill>
            </a:endParaRPr>
          </a:p>
        </p:txBody>
      </p:sp>
    </p:spTree>
    <p:extLst>
      <p:ext uri="{BB962C8B-B14F-4D97-AF65-F5344CB8AC3E}">
        <p14:creationId xmlns:p14="http://schemas.microsoft.com/office/powerpoint/2010/main" val="320294892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4636" y="1302508"/>
            <a:ext cx="10481387" cy="4708981"/>
          </a:xfrm>
          <a:prstGeom prst="rect">
            <a:avLst/>
          </a:prstGeom>
        </p:spPr>
        <p:txBody>
          <a:bodyPr wrap="square">
            <a:spAutoFit/>
          </a:bodyPr>
          <a:lstStyle/>
          <a:p>
            <a:pPr lvl="0"/>
            <a:r>
              <a:rPr lang="en-AU" sz="2000" b="1" dirty="0">
                <a:solidFill>
                  <a:prstClr val="black"/>
                </a:solidFill>
              </a:rPr>
              <a:t>C4 Vertebrae</a:t>
            </a:r>
          </a:p>
          <a:p>
            <a:pPr lvl="0"/>
            <a:endParaRPr lang="en-AU" sz="2000" b="1" dirty="0">
              <a:solidFill>
                <a:prstClr val="black"/>
              </a:solidFill>
            </a:endParaRPr>
          </a:p>
          <a:p>
            <a:pPr lvl="0"/>
            <a:r>
              <a:rPr lang="en-AU" sz="2000" dirty="0">
                <a:solidFill>
                  <a:prstClr val="black"/>
                </a:solidFill>
              </a:rPr>
              <a:t>The portion of the spinal cord which relates to the C4 vertebra directly affects the diaphragm. Patients with C4 spinal cord injuries typically need 24 hour-a-day support to breathe and maintain oxygen levels</a:t>
            </a:r>
            <a:r>
              <a:rPr lang="en-AU" sz="2000" dirty="0" smtClean="0">
                <a:solidFill>
                  <a:prstClr val="black"/>
                </a:solidFill>
              </a:rPr>
              <a:t>.</a:t>
            </a:r>
          </a:p>
          <a:p>
            <a:pPr lvl="0"/>
            <a:endParaRPr lang="en-AU" sz="2000" dirty="0">
              <a:solidFill>
                <a:prstClr val="black"/>
              </a:solidFill>
            </a:endParaRPr>
          </a:p>
          <a:p>
            <a:pPr lvl="0"/>
            <a:r>
              <a:rPr lang="en-AU" sz="2000" b="1" dirty="0">
                <a:solidFill>
                  <a:prstClr val="black"/>
                </a:solidFill>
              </a:rPr>
              <a:t>Symptoms of a C4 Level </a:t>
            </a:r>
            <a:r>
              <a:rPr lang="en-AU" sz="2000" b="1" dirty="0" smtClean="0">
                <a:solidFill>
                  <a:prstClr val="black"/>
                </a:solidFill>
              </a:rPr>
              <a:t>Injury</a:t>
            </a:r>
          </a:p>
          <a:p>
            <a:pPr lvl="0"/>
            <a:endParaRPr lang="en-AU" sz="2000" b="1" dirty="0">
              <a:solidFill>
                <a:prstClr val="black"/>
              </a:solidFill>
            </a:endParaRPr>
          </a:p>
          <a:p>
            <a:pPr lvl="0"/>
            <a:r>
              <a:rPr lang="en-AU" sz="2000" dirty="0">
                <a:solidFill>
                  <a:prstClr val="black"/>
                </a:solidFill>
              </a:rPr>
              <a:t>Symptoms of a spinal cord injury corresponding to C4 vertebrae include:</a:t>
            </a:r>
          </a:p>
          <a:p>
            <a:pPr lvl="0"/>
            <a:r>
              <a:rPr lang="en-AU" sz="2000" dirty="0">
                <a:solidFill>
                  <a:prstClr val="black"/>
                </a:solidFill>
              </a:rPr>
              <a:t>Loss of diaphragm function</a:t>
            </a:r>
          </a:p>
          <a:p>
            <a:pPr lvl="0"/>
            <a:r>
              <a:rPr lang="en-AU" sz="2000" dirty="0">
                <a:solidFill>
                  <a:prstClr val="black"/>
                </a:solidFill>
              </a:rPr>
              <a:t>Potential requirement of a ventilator for breathing</a:t>
            </a:r>
          </a:p>
          <a:p>
            <a:pPr lvl="0"/>
            <a:r>
              <a:rPr lang="en-AU" sz="2000" dirty="0">
                <a:solidFill>
                  <a:prstClr val="black"/>
                </a:solidFill>
              </a:rPr>
              <a:t>Limited range of motion</a:t>
            </a:r>
          </a:p>
          <a:p>
            <a:pPr lvl="0"/>
            <a:r>
              <a:rPr lang="en-AU" sz="2000" dirty="0">
                <a:solidFill>
                  <a:prstClr val="black"/>
                </a:solidFill>
              </a:rPr>
              <a:t>Paralysis in arms, hands, torso, and legs</a:t>
            </a:r>
          </a:p>
          <a:p>
            <a:pPr lvl="0"/>
            <a:r>
              <a:rPr lang="en-AU" sz="2000" dirty="0">
                <a:solidFill>
                  <a:prstClr val="black"/>
                </a:solidFill>
              </a:rPr>
              <a:t>Trouble controlling bladder and bowel function</a:t>
            </a:r>
          </a:p>
          <a:p>
            <a:pPr lvl="0"/>
            <a:endParaRPr lang="en-AU" sz="2000" dirty="0">
              <a:solidFill>
                <a:prstClr val="black"/>
              </a:solidFill>
            </a:endParaRPr>
          </a:p>
        </p:txBody>
      </p:sp>
      <p:sp>
        <p:nvSpPr>
          <p:cNvPr id="3" name="Rectangle 2"/>
          <p:cNvSpPr/>
          <p:nvPr/>
        </p:nvSpPr>
        <p:spPr>
          <a:xfrm>
            <a:off x="795467" y="521255"/>
            <a:ext cx="5151988"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Anatomy Refresher</a:t>
            </a:r>
            <a:endParaRPr lang="en-AU" dirty="0">
              <a:solidFill>
                <a:prstClr val="black"/>
              </a:solidFill>
            </a:endParaRPr>
          </a:p>
        </p:txBody>
      </p:sp>
    </p:spTree>
    <p:extLst>
      <p:ext uri="{BB962C8B-B14F-4D97-AF65-F5344CB8AC3E}">
        <p14:creationId xmlns:p14="http://schemas.microsoft.com/office/powerpoint/2010/main" val="21703944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5347" y="1356945"/>
            <a:ext cx="10695992" cy="4401205"/>
          </a:xfrm>
          <a:prstGeom prst="rect">
            <a:avLst/>
          </a:prstGeom>
        </p:spPr>
        <p:txBody>
          <a:bodyPr wrap="square">
            <a:spAutoFit/>
          </a:bodyPr>
          <a:lstStyle/>
          <a:p>
            <a:pPr lvl="0"/>
            <a:r>
              <a:rPr lang="en-AU" sz="2000" b="1" dirty="0" smtClean="0">
                <a:solidFill>
                  <a:prstClr val="black"/>
                </a:solidFill>
              </a:rPr>
              <a:t>C5 Vertebrae</a:t>
            </a:r>
          </a:p>
          <a:p>
            <a:pPr lvl="0"/>
            <a:endParaRPr lang="en-AU" sz="2000" b="1" dirty="0">
              <a:solidFill>
                <a:prstClr val="black"/>
              </a:solidFill>
            </a:endParaRPr>
          </a:p>
          <a:p>
            <a:pPr lvl="0"/>
            <a:r>
              <a:rPr lang="en-AU" sz="2000" dirty="0">
                <a:solidFill>
                  <a:prstClr val="black"/>
                </a:solidFill>
              </a:rPr>
              <a:t>Damage to the spinal cord at the C5 vertebra affects the vocal cords, biceps, and deltoid muscles in the upper arms. Unlike some of the higher cervical injuries, a patient with a C5 spinal cord injury will likely be able to breath and speak on their own</a:t>
            </a:r>
            <a:r>
              <a:rPr lang="en-AU" sz="2000" dirty="0" smtClean="0">
                <a:solidFill>
                  <a:prstClr val="black"/>
                </a:solidFill>
              </a:rPr>
              <a:t>.</a:t>
            </a:r>
          </a:p>
          <a:p>
            <a:pPr lvl="0"/>
            <a:endParaRPr lang="en-AU" sz="2000" dirty="0">
              <a:solidFill>
                <a:prstClr val="black"/>
              </a:solidFill>
            </a:endParaRPr>
          </a:p>
          <a:p>
            <a:pPr lvl="0"/>
            <a:r>
              <a:rPr lang="en-AU" sz="2000" b="1" dirty="0">
                <a:solidFill>
                  <a:prstClr val="black"/>
                </a:solidFill>
              </a:rPr>
              <a:t>Symptoms of a C5 Level </a:t>
            </a:r>
            <a:r>
              <a:rPr lang="en-AU" sz="2000" b="1" dirty="0" smtClean="0">
                <a:solidFill>
                  <a:prstClr val="black"/>
                </a:solidFill>
              </a:rPr>
              <a:t>Injury</a:t>
            </a:r>
          </a:p>
          <a:p>
            <a:pPr lvl="0"/>
            <a:endParaRPr lang="en-AU" sz="2000" b="1" dirty="0">
              <a:solidFill>
                <a:prstClr val="black"/>
              </a:solidFill>
            </a:endParaRPr>
          </a:p>
          <a:p>
            <a:pPr lvl="0"/>
            <a:r>
              <a:rPr lang="en-AU" sz="2000" dirty="0">
                <a:solidFill>
                  <a:prstClr val="black"/>
                </a:solidFill>
              </a:rPr>
              <a:t>Symptoms of a spinal cord injury corresponding to C5 vertebrae include:</a:t>
            </a:r>
          </a:p>
          <a:p>
            <a:pPr lvl="0"/>
            <a:r>
              <a:rPr lang="en-AU" sz="2000" dirty="0">
                <a:solidFill>
                  <a:prstClr val="black"/>
                </a:solidFill>
              </a:rPr>
              <a:t>Ability to speak and breathe on their own, but breathing will be weak</a:t>
            </a:r>
          </a:p>
          <a:p>
            <a:pPr lvl="0"/>
            <a:r>
              <a:rPr lang="en-AU" sz="2000" dirty="0">
                <a:solidFill>
                  <a:prstClr val="black"/>
                </a:solidFill>
              </a:rPr>
              <a:t>Paralysis in torso, legs, wrists, and hands</a:t>
            </a:r>
          </a:p>
          <a:p>
            <a:pPr lvl="0"/>
            <a:r>
              <a:rPr lang="en-AU" sz="2000" dirty="0">
                <a:solidFill>
                  <a:prstClr val="black"/>
                </a:solidFill>
              </a:rPr>
              <a:t>Paralysis may be experienced on one or both sides</a:t>
            </a:r>
          </a:p>
          <a:p>
            <a:pPr lvl="0"/>
            <a:r>
              <a:rPr lang="en-AU" sz="2000" dirty="0">
                <a:solidFill>
                  <a:prstClr val="black"/>
                </a:solidFill>
              </a:rPr>
              <a:t>Patients may be able to raise their arms and/or bend their elbows</a:t>
            </a:r>
          </a:p>
          <a:p>
            <a:pPr lvl="0"/>
            <a:r>
              <a:rPr lang="en-AU" sz="2000" dirty="0">
                <a:solidFill>
                  <a:prstClr val="black"/>
                </a:solidFill>
              </a:rPr>
              <a:t>Patients will need assistance with daily living, but may have some independent function</a:t>
            </a:r>
          </a:p>
        </p:txBody>
      </p:sp>
      <p:sp>
        <p:nvSpPr>
          <p:cNvPr id="3" name="Rectangle 2"/>
          <p:cNvSpPr/>
          <p:nvPr/>
        </p:nvSpPr>
        <p:spPr>
          <a:xfrm>
            <a:off x="804798" y="539916"/>
            <a:ext cx="5151988"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Anatomy Refresher</a:t>
            </a:r>
            <a:endParaRPr lang="en-AU" dirty="0">
              <a:solidFill>
                <a:prstClr val="black"/>
              </a:solidFill>
            </a:endParaRPr>
          </a:p>
        </p:txBody>
      </p:sp>
    </p:spTree>
    <p:extLst>
      <p:ext uri="{BB962C8B-B14F-4D97-AF65-F5344CB8AC3E}">
        <p14:creationId xmlns:p14="http://schemas.microsoft.com/office/powerpoint/2010/main" val="154592888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781" y="1129005"/>
            <a:ext cx="10105053" cy="5632311"/>
          </a:xfrm>
          <a:prstGeom prst="rect">
            <a:avLst/>
          </a:prstGeom>
          <a:noFill/>
        </p:spPr>
        <p:txBody>
          <a:bodyPr wrap="square" rtlCol="0">
            <a:spAutoFit/>
          </a:bodyPr>
          <a:lstStyle/>
          <a:p>
            <a:r>
              <a:rPr lang="en-AU" sz="2400" dirty="0" smtClean="0"/>
              <a:t>Note key sensory points at joints as a useful memory aid</a:t>
            </a:r>
          </a:p>
          <a:p>
            <a:endParaRPr lang="en-AU" sz="2400" dirty="0"/>
          </a:p>
          <a:p>
            <a:pPr marL="285750" indent="-285750">
              <a:buFont typeface="Wingdings" panose="05000000000000000000" pitchFamily="2" charset="2"/>
              <a:buChar char="Ø"/>
            </a:pPr>
            <a:r>
              <a:rPr lang="en-AU" sz="2400" dirty="0" smtClean="0"/>
              <a:t>Clavicle</a:t>
            </a:r>
          </a:p>
          <a:p>
            <a:pPr marL="285750" indent="-285750">
              <a:buFont typeface="Wingdings" panose="05000000000000000000" pitchFamily="2" charset="2"/>
              <a:buChar char="Ø"/>
            </a:pPr>
            <a:r>
              <a:rPr lang="en-AU" sz="2400" dirty="0" smtClean="0"/>
              <a:t>Shoulders </a:t>
            </a:r>
          </a:p>
          <a:p>
            <a:pPr marL="285750" indent="-285750">
              <a:buFont typeface="Wingdings" panose="05000000000000000000" pitchFamily="2" charset="2"/>
              <a:buChar char="Ø"/>
            </a:pPr>
            <a:r>
              <a:rPr lang="en-AU" sz="2400" dirty="0" smtClean="0"/>
              <a:t>Elbows</a:t>
            </a:r>
          </a:p>
          <a:p>
            <a:pPr marL="285750" indent="-285750">
              <a:buFont typeface="Wingdings" panose="05000000000000000000" pitchFamily="2" charset="2"/>
              <a:buChar char="Ø"/>
            </a:pPr>
            <a:r>
              <a:rPr lang="en-AU" sz="2400" dirty="0" smtClean="0"/>
              <a:t>Thumb, middle finger, little finger</a:t>
            </a:r>
          </a:p>
          <a:p>
            <a:pPr marL="285750" indent="-285750">
              <a:buFont typeface="Wingdings" panose="05000000000000000000" pitchFamily="2" charset="2"/>
              <a:buChar char="Ø"/>
            </a:pPr>
            <a:r>
              <a:rPr lang="en-AU" sz="2400" dirty="0" smtClean="0"/>
              <a:t>Intercostals</a:t>
            </a:r>
          </a:p>
          <a:p>
            <a:pPr marL="285750" indent="-285750">
              <a:buFont typeface="Wingdings" panose="05000000000000000000" pitchFamily="2" charset="2"/>
              <a:buChar char="Ø"/>
            </a:pPr>
            <a:r>
              <a:rPr lang="en-AU" sz="2400" dirty="0" smtClean="0"/>
              <a:t>Hip groin</a:t>
            </a:r>
          </a:p>
          <a:p>
            <a:pPr marL="285750" indent="-285750">
              <a:buFont typeface="Wingdings" panose="05000000000000000000" pitchFamily="2" charset="2"/>
              <a:buChar char="Ø"/>
            </a:pPr>
            <a:r>
              <a:rPr lang="en-AU" sz="2400" dirty="0" smtClean="0"/>
              <a:t>Knees (&amp; in between hip and knees)</a:t>
            </a:r>
          </a:p>
          <a:p>
            <a:pPr marL="285750" indent="-285750">
              <a:buFont typeface="Wingdings" panose="05000000000000000000" pitchFamily="2" charset="2"/>
              <a:buChar char="Ø"/>
            </a:pPr>
            <a:r>
              <a:rPr lang="en-AU" sz="2400" dirty="0" smtClean="0"/>
              <a:t>Ankles</a:t>
            </a:r>
          </a:p>
          <a:p>
            <a:pPr marL="285750" indent="-285750">
              <a:buFont typeface="Wingdings" panose="05000000000000000000" pitchFamily="2" charset="2"/>
              <a:buChar char="Ø"/>
            </a:pPr>
            <a:r>
              <a:rPr lang="en-AU" sz="2400" dirty="0" smtClean="0"/>
              <a:t>Feet</a:t>
            </a:r>
          </a:p>
          <a:p>
            <a:endParaRPr lang="en-AU" sz="2400" dirty="0"/>
          </a:p>
          <a:p>
            <a:pPr marL="285750" indent="-285750">
              <a:buFont typeface="Wingdings" panose="05000000000000000000" pitchFamily="2" charset="2"/>
              <a:buChar char="ü"/>
            </a:pPr>
            <a:r>
              <a:rPr lang="en-AU" sz="2400" dirty="0" smtClean="0"/>
              <a:t>Use light touch only (cotton bud) and painful stimuli with light pin prick </a:t>
            </a:r>
          </a:p>
          <a:p>
            <a:pPr marL="285750" indent="-285750">
              <a:buFont typeface="Wingdings" panose="05000000000000000000" pitchFamily="2" charset="2"/>
              <a:buChar char="ü"/>
            </a:pPr>
            <a:r>
              <a:rPr lang="en-AU" sz="2400" dirty="0" smtClean="0"/>
              <a:t>Compare each side</a:t>
            </a:r>
          </a:p>
          <a:p>
            <a:pPr marL="285750" indent="-285750">
              <a:buFont typeface="Wingdings" panose="05000000000000000000" pitchFamily="2" charset="2"/>
              <a:buChar char="ü"/>
            </a:pPr>
            <a:r>
              <a:rPr lang="en-AU" sz="2400" dirty="0" smtClean="0"/>
              <a:t>Use forehead as reference (supplied by cranial nerves)</a:t>
            </a:r>
            <a:endParaRPr lang="en-AU" sz="2400" dirty="0"/>
          </a:p>
        </p:txBody>
      </p:sp>
      <p:sp>
        <p:nvSpPr>
          <p:cNvPr id="3" name="Rectangle 2"/>
          <p:cNvSpPr/>
          <p:nvPr/>
        </p:nvSpPr>
        <p:spPr>
          <a:xfrm>
            <a:off x="842120" y="482674"/>
            <a:ext cx="5151988"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Anatomy Refresher</a:t>
            </a:r>
            <a:endParaRPr lang="en-AU" dirty="0">
              <a:solidFill>
                <a:prstClr val="black"/>
              </a:solidFill>
            </a:endParaRPr>
          </a:p>
        </p:txBody>
      </p:sp>
    </p:spTree>
    <p:extLst>
      <p:ext uri="{BB962C8B-B14F-4D97-AF65-F5344CB8AC3E}">
        <p14:creationId xmlns:p14="http://schemas.microsoft.com/office/powerpoint/2010/main" val="255173858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18253" y="1276197"/>
            <a:ext cx="7089999" cy="5404521"/>
          </a:xfrm>
          <a:prstGeom prst="rect">
            <a:avLst/>
          </a:prstGeom>
        </p:spPr>
      </p:pic>
      <p:sp>
        <p:nvSpPr>
          <p:cNvPr id="3" name="Rectangle 2"/>
          <p:cNvSpPr/>
          <p:nvPr/>
        </p:nvSpPr>
        <p:spPr>
          <a:xfrm>
            <a:off x="879443" y="521255"/>
            <a:ext cx="9809993"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Anatomy </a:t>
            </a:r>
            <a:r>
              <a:rPr lang="en-US" sz="3600" b="1" dirty="0" smtClean="0">
                <a:ln w="6600">
                  <a:solidFill>
                    <a:srgbClr val="C0504D"/>
                  </a:solidFill>
                  <a:prstDash val="solid"/>
                </a:ln>
                <a:solidFill>
                  <a:srgbClr val="FFFFFF"/>
                </a:solidFill>
                <a:effectLst>
                  <a:outerShdw dist="38100" dir="2700000" algn="tl" rotWithShape="0">
                    <a:srgbClr val="C0504D"/>
                  </a:outerShdw>
                </a:effectLst>
              </a:rPr>
              <a:t>Refresher – Assessment Example</a:t>
            </a:r>
            <a:endParaRPr lang="en-AU" dirty="0">
              <a:solidFill>
                <a:prstClr val="black"/>
              </a:solidFill>
            </a:endParaRPr>
          </a:p>
        </p:txBody>
      </p:sp>
    </p:spTree>
    <p:extLst>
      <p:ext uri="{BB962C8B-B14F-4D97-AF65-F5344CB8AC3E}">
        <p14:creationId xmlns:p14="http://schemas.microsoft.com/office/powerpoint/2010/main" val="165400912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677288" y="1489108"/>
            <a:ext cx="6063731" cy="4547798"/>
          </a:xfrm>
          <a:prstGeom prst="rect">
            <a:avLst/>
          </a:prstGeom>
        </p:spPr>
      </p:pic>
      <p:pic>
        <p:nvPicPr>
          <p:cNvPr id="4" name="Picture 3"/>
          <p:cNvPicPr>
            <a:picLocks noChangeAspect="1"/>
          </p:cNvPicPr>
          <p:nvPr/>
        </p:nvPicPr>
        <p:blipFill>
          <a:blip r:embed="rId3"/>
          <a:stretch>
            <a:fillRect/>
          </a:stretch>
        </p:blipFill>
        <p:spPr>
          <a:xfrm>
            <a:off x="679374" y="3763007"/>
            <a:ext cx="5194053" cy="2453952"/>
          </a:xfrm>
          <a:prstGeom prst="rect">
            <a:avLst/>
          </a:prstGeom>
        </p:spPr>
      </p:pic>
      <p:pic>
        <p:nvPicPr>
          <p:cNvPr id="6" name="Picture 5"/>
          <p:cNvPicPr>
            <a:picLocks noChangeAspect="1"/>
          </p:cNvPicPr>
          <p:nvPr/>
        </p:nvPicPr>
        <p:blipFill>
          <a:blip r:embed="rId4"/>
          <a:stretch>
            <a:fillRect/>
          </a:stretch>
        </p:blipFill>
        <p:spPr>
          <a:xfrm>
            <a:off x="1259044" y="1420775"/>
            <a:ext cx="3829437" cy="2145907"/>
          </a:xfrm>
          <a:prstGeom prst="rect">
            <a:avLst/>
          </a:prstGeom>
        </p:spPr>
      </p:pic>
      <p:sp>
        <p:nvSpPr>
          <p:cNvPr id="2" name="Rectangle 1"/>
          <p:cNvSpPr/>
          <p:nvPr/>
        </p:nvSpPr>
        <p:spPr>
          <a:xfrm>
            <a:off x="769210" y="509222"/>
            <a:ext cx="5920916"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Anatomy </a:t>
            </a:r>
            <a:r>
              <a:rPr lang="en-US" sz="3600" b="1" dirty="0" smtClean="0">
                <a:ln w="6600">
                  <a:solidFill>
                    <a:srgbClr val="C0504D"/>
                  </a:solidFill>
                  <a:prstDash val="solid"/>
                </a:ln>
                <a:solidFill>
                  <a:srgbClr val="FFFFFF"/>
                </a:solidFill>
                <a:effectLst>
                  <a:outerShdw dist="38100" dir="2700000" algn="tl" rotWithShape="0">
                    <a:srgbClr val="C0504D"/>
                  </a:outerShdw>
                </a:effectLst>
              </a:rPr>
              <a:t>- Terminology</a:t>
            </a:r>
            <a:endParaRPr lang="en-AU" dirty="0">
              <a:solidFill>
                <a:prstClr val="black"/>
              </a:solidFill>
            </a:endParaRPr>
          </a:p>
        </p:txBody>
      </p:sp>
    </p:spTree>
    <p:extLst>
      <p:ext uri="{BB962C8B-B14F-4D97-AF65-F5344CB8AC3E}">
        <p14:creationId xmlns:p14="http://schemas.microsoft.com/office/powerpoint/2010/main" val="273204476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93103" y="1225689"/>
            <a:ext cx="11150082" cy="5632311"/>
          </a:xfrm>
          <a:prstGeom prst="rect">
            <a:avLst/>
          </a:prstGeom>
          <a:noFill/>
        </p:spPr>
        <p:txBody>
          <a:bodyPr wrap="square" rtlCol="0">
            <a:spAutoFit/>
          </a:bodyPr>
          <a:lstStyle/>
          <a:p>
            <a:r>
              <a:rPr lang="en-AU" sz="2000" dirty="0" smtClean="0"/>
              <a:t>  </a:t>
            </a:r>
          </a:p>
          <a:p>
            <a:r>
              <a:rPr lang="en-AU" sz="2000" dirty="0" smtClean="0"/>
              <a:t>C1 Resisted Upper Cx Flexion (Head/neck) (chin to chest)</a:t>
            </a:r>
          </a:p>
          <a:p>
            <a:r>
              <a:rPr lang="en-AU" sz="2000" dirty="0" smtClean="0"/>
              <a:t>C2 </a:t>
            </a:r>
            <a:r>
              <a:rPr lang="en-AU" sz="2000" dirty="0"/>
              <a:t>Resisted </a:t>
            </a:r>
            <a:r>
              <a:rPr lang="en-AU" sz="2000" dirty="0" smtClean="0"/>
              <a:t>Upper Cx Extension (chin up)</a:t>
            </a:r>
          </a:p>
          <a:p>
            <a:r>
              <a:rPr lang="en-AU" sz="2000" dirty="0"/>
              <a:t>C3 Resisted Cx </a:t>
            </a:r>
            <a:r>
              <a:rPr lang="en-AU" sz="2000" dirty="0" smtClean="0"/>
              <a:t>Lateral Flexion</a:t>
            </a:r>
          </a:p>
          <a:p>
            <a:r>
              <a:rPr lang="en-AU" sz="2000" dirty="0" smtClean="0"/>
              <a:t>C4 </a:t>
            </a:r>
            <a:r>
              <a:rPr lang="en-AU" sz="2000" dirty="0"/>
              <a:t>Resisted </a:t>
            </a:r>
            <a:r>
              <a:rPr lang="en-AU" sz="2000" dirty="0" smtClean="0"/>
              <a:t>Shoulder girdle Elevation (shrugs)</a:t>
            </a:r>
          </a:p>
          <a:p>
            <a:r>
              <a:rPr lang="en-AU" sz="2000" dirty="0"/>
              <a:t>C5 Resisted Shoulder </a:t>
            </a:r>
            <a:r>
              <a:rPr lang="en-AU" sz="2000" dirty="0" smtClean="0"/>
              <a:t>abduction (arms extended for 10 secs) &amp; rotation</a:t>
            </a:r>
          </a:p>
          <a:p>
            <a:r>
              <a:rPr lang="en-AU" sz="2000" dirty="0" smtClean="0"/>
              <a:t>C6 </a:t>
            </a:r>
            <a:r>
              <a:rPr lang="en-AU" sz="2000" dirty="0"/>
              <a:t>Resisted </a:t>
            </a:r>
            <a:r>
              <a:rPr lang="en-AU" sz="2000" dirty="0" smtClean="0"/>
              <a:t>Elbow Flexion/Wrist Extension (hold arm at wrist &amp; ask pt. to flex elbow)</a:t>
            </a:r>
          </a:p>
          <a:p>
            <a:r>
              <a:rPr lang="en-AU" sz="2000" dirty="0"/>
              <a:t>C7 Resisted Elbow </a:t>
            </a:r>
            <a:r>
              <a:rPr lang="en-AU" sz="2000" dirty="0" smtClean="0"/>
              <a:t>Extension/Wrist Flexion (ask pt. to fully flex elbow first hold wrist &amp; ask pt. to extend)</a:t>
            </a:r>
          </a:p>
          <a:p>
            <a:r>
              <a:rPr lang="en-AU" sz="2000" dirty="0" smtClean="0"/>
              <a:t>C8 </a:t>
            </a:r>
            <a:r>
              <a:rPr lang="en-AU" sz="2000" dirty="0"/>
              <a:t>Resisted </a:t>
            </a:r>
            <a:r>
              <a:rPr lang="en-AU" sz="2000" dirty="0" smtClean="0"/>
              <a:t>Thumb Extension </a:t>
            </a:r>
          </a:p>
          <a:p>
            <a:r>
              <a:rPr lang="en-AU" sz="2000" dirty="0"/>
              <a:t>T1 Resisted Finger </a:t>
            </a:r>
            <a:r>
              <a:rPr lang="en-AU" sz="2000" dirty="0" smtClean="0"/>
              <a:t>Abduction/Adduction/finger grip (flexion)</a:t>
            </a:r>
          </a:p>
          <a:p>
            <a:r>
              <a:rPr lang="en-AU" sz="2000" dirty="0" smtClean="0"/>
              <a:t>L2 </a:t>
            </a:r>
            <a:r>
              <a:rPr lang="en-AU" sz="2000" dirty="0"/>
              <a:t>Resisted </a:t>
            </a:r>
            <a:r>
              <a:rPr lang="en-AU" sz="2000" dirty="0" smtClean="0"/>
              <a:t>Hip Flexion (by straight raising each leg against resistance), adduction &amp; medial rotation</a:t>
            </a:r>
          </a:p>
          <a:p>
            <a:r>
              <a:rPr lang="en-AU" sz="2000" dirty="0"/>
              <a:t>L3 Resisted Knee </a:t>
            </a:r>
            <a:r>
              <a:rPr lang="en-AU" sz="2000" dirty="0" smtClean="0"/>
              <a:t>Extension (Hold under knee and push down asking pt. to resist or kick out)</a:t>
            </a:r>
          </a:p>
          <a:p>
            <a:r>
              <a:rPr lang="en-AU" sz="2000" dirty="0" smtClean="0"/>
              <a:t>L4 </a:t>
            </a:r>
            <a:r>
              <a:rPr lang="en-AU" sz="2000" dirty="0"/>
              <a:t>Resisted </a:t>
            </a:r>
            <a:r>
              <a:rPr lang="en-AU" sz="2000" dirty="0" smtClean="0"/>
              <a:t>Ankle Dorsiflexion</a:t>
            </a:r>
          </a:p>
          <a:p>
            <a:r>
              <a:rPr lang="en-AU" sz="2000" dirty="0"/>
              <a:t>L5 Resisted Big </a:t>
            </a:r>
            <a:r>
              <a:rPr lang="en-AU" sz="2000" dirty="0" smtClean="0"/>
              <a:t>Toe Extension (towards face) </a:t>
            </a:r>
          </a:p>
          <a:p>
            <a:r>
              <a:rPr lang="en-AU" sz="2000" dirty="0" smtClean="0"/>
              <a:t>S1 Foot Eversion</a:t>
            </a:r>
          </a:p>
          <a:p>
            <a:r>
              <a:rPr lang="en-AU" sz="2000" dirty="0" smtClean="0"/>
              <a:t>S2 Plantar Flexion</a:t>
            </a:r>
          </a:p>
          <a:p>
            <a:r>
              <a:rPr lang="en-AU" sz="2000" dirty="0" smtClean="0"/>
              <a:t>S1&amp;S2 Knee Flexion</a:t>
            </a:r>
          </a:p>
          <a:p>
            <a:endParaRPr lang="en-AU" sz="2000" dirty="0"/>
          </a:p>
        </p:txBody>
      </p:sp>
      <p:sp>
        <p:nvSpPr>
          <p:cNvPr id="3" name="Rectangle 2"/>
          <p:cNvSpPr/>
          <p:nvPr/>
        </p:nvSpPr>
        <p:spPr>
          <a:xfrm>
            <a:off x="793103" y="483933"/>
            <a:ext cx="6158224"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Anatomy </a:t>
            </a:r>
            <a:r>
              <a:rPr lang="en-US" sz="3600" b="1" dirty="0" smtClean="0">
                <a:ln w="6600">
                  <a:solidFill>
                    <a:srgbClr val="C0504D"/>
                  </a:solidFill>
                  <a:prstDash val="solid"/>
                </a:ln>
                <a:solidFill>
                  <a:srgbClr val="FFFFFF"/>
                </a:solidFill>
                <a:effectLst>
                  <a:outerShdw dist="38100" dir="2700000" algn="tl" rotWithShape="0">
                    <a:srgbClr val="C0504D"/>
                  </a:outerShdw>
                </a:effectLst>
              </a:rPr>
              <a:t>– Motor Exam</a:t>
            </a:r>
            <a:endParaRPr lang="en-AU" dirty="0">
              <a:solidFill>
                <a:prstClr val="black"/>
              </a:solidFill>
            </a:endParaRPr>
          </a:p>
        </p:txBody>
      </p:sp>
    </p:spTree>
    <p:extLst>
      <p:ext uri="{BB962C8B-B14F-4D97-AF65-F5344CB8AC3E}">
        <p14:creationId xmlns:p14="http://schemas.microsoft.com/office/powerpoint/2010/main" val="42617316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cervical nerves diagr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7257" y="1216537"/>
            <a:ext cx="5598367" cy="55703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869009" y="511925"/>
            <a:ext cx="9556270"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Anatomy – </a:t>
            </a:r>
            <a:r>
              <a:rPr lang="en-US" sz="3600" b="1" dirty="0" smtClean="0">
                <a:ln w="6600">
                  <a:solidFill>
                    <a:srgbClr val="C0504D"/>
                  </a:solidFill>
                  <a:prstDash val="solid"/>
                </a:ln>
                <a:solidFill>
                  <a:srgbClr val="FFFFFF"/>
                </a:solidFill>
                <a:effectLst>
                  <a:outerShdw dist="38100" dir="2700000" algn="tl" rotWithShape="0">
                    <a:srgbClr val="C0504D"/>
                  </a:outerShdw>
                </a:effectLst>
              </a:rPr>
              <a:t>C Spine Motor &amp; Sensory Exam</a:t>
            </a:r>
            <a:endParaRPr lang="en-AU" dirty="0">
              <a:solidFill>
                <a:prstClr val="black"/>
              </a:solidFill>
            </a:endParaRPr>
          </a:p>
        </p:txBody>
      </p:sp>
    </p:spTree>
    <p:extLst>
      <p:ext uri="{BB962C8B-B14F-4D97-AF65-F5344CB8AC3E}">
        <p14:creationId xmlns:p14="http://schemas.microsoft.com/office/powerpoint/2010/main" val="192265459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4482" y="1102578"/>
            <a:ext cx="11019453" cy="5324535"/>
          </a:xfrm>
          <a:prstGeom prst="rect">
            <a:avLst/>
          </a:prstGeom>
          <a:noFill/>
        </p:spPr>
        <p:txBody>
          <a:bodyPr wrap="square" rtlCol="0">
            <a:spAutoFit/>
          </a:bodyPr>
          <a:lstStyle/>
          <a:p>
            <a:endParaRPr lang="en-AU" sz="2000" dirty="0"/>
          </a:p>
          <a:p>
            <a:r>
              <a:rPr lang="en-AU" sz="2000" dirty="0"/>
              <a:t>The literature proposes </a:t>
            </a:r>
            <a:r>
              <a:rPr lang="en-AU" sz="2000" dirty="0" smtClean="0"/>
              <a:t>2 validated (evidence based) decision rules:</a:t>
            </a:r>
            <a:endParaRPr lang="en-AU" sz="2000" dirty="0"/>
          </a:p>
          <a:p>
            <a:endParaRPr lang="en-AU" sz="2000" dirty="0"/>
          </a:p>
          <a:p>
            <a:r>
              <a:rPr lang="en-AU" sz="2000" dirty="0"/>
              <a:t>The 2 most reliant are the Canadian C Spine Rules and the National Emergency X-Radiography Utilization Study (NEXUS) low-risk criteria</a:t>
            </a:r>
          </a:p>
          <a:p>
            <a:endParaRPr lang="en-AU" sz="2000" dirty="0"/>
          </a:p>
          <a:p>
            <a:r>
              <a:rPr lang="en-AU" sz="2000" dirty="0"/>
              <a:t>The Canadian C Spine Rules are being used by some overseas pre hospital providers</a:t>
            </a:r>
          </a:p>
          <a:p>
            <a:endParaRPr lang="en-AU" sz="2000" dirty="0"/>
          </a:p>
          <a:p>
            <a:r>
              <a:rPr lang="en-AU" sz="2000" dirty="0"/>
              <a:t>The Canadian C Spine rules has high accuracy, but was designed for whether or not a patient requires radiography. Similarly with </a:t>
            </a:r>
            <a:r>
              <a:rPr lang="en-AU" sz="2000" dirty="0" smtClean="0"/>
              <a:t>NEXUS (not for spinal clearance or pre hospital use)</a:t>
            </a:r>
            <a:endParaRPr lang="en-AU" sz="2000" dirty="0"/>
          </a:p>
          <a:p>
            <a:endParaRPr lang="en-AU" sz="2000" dirty="0"/>
          </a:p>
          <a:p>
            <a:r>
              <a:rPr lang="en-AU" sz="2000" dirty="0"/>
              <a:t>The Canadian C-Spine rule would have reduced imaging rates by 44%, while NEXUS would have reduced the rates by 36%</a:t>
            </a:r>
          </a:p>
          <a:p>
            <a:endParaRPr lang="en-AU" sz="2000" dirty="0"/>
          </a:p>
          <a:p>
            <a:r>
              <a:rPr lang="en-AU" sz="2000" dirty="0"/>
              <a:t>In the only direct comparison, the Canadian C-spine rule appeared to have better diagnostic accuracy, and it should be used over NEXUS to assess the need for cervical spine imaging. </a:t>
            </a:r>
            <a:r>
              <a:rPr lang="pt-BR" sz="2000" dirty="0"/>
              <a:t>CMAJ. 2012 Nov 6; 184(16)</a:t>
            </a:r>
            <a:endParaRPr lang="en-AU" sz="2000" dirty="0"/>
          </a:p>
        </p:txBody>
      </p:sp>
      <p:sp>
        <p:nvSpPr>
          <p:cNvPr id="3" name="Rectangle 2"/>
          <p:cNvSpPr/>
          <p:nvPr/>
        </p:nvSpPr>
        <p:spPr>
          <a:xfrm>
            <a:off x="795467" y="539917"/>
            <a:ext cx="7476214"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t>
            </a:r>
            <a:r>
              <a:rPr lang="en-US" sz="3600" b="1" dirty="0" smtClean="0">
                <a:ln w="6600">
                  <a:solidFill>
                    <a:srgbClr val="C0504D"/>
                  </a:solidFill>
                  <a:prstDash val="solid"/>
                </a:ln>
                <a:solidFill>
                  <a:srgbClr val="FFFFFF"/>
                </a:solidFill>
                <a:effectLst>
                  <a:outerShdw dist="38100" dir="2700000" algn="tl" rotWithShape="0">
                    <a:srgbClr val="C0504D"/>
                  </a:outerShdw>
                </a:effectLst>
              </a:rPr>
              <a:t>Trauma – To immobilize or not?</a:t>
            </a:r>
            <a:endParaRPr lang="en-AU" dirty="0">
              <a:solidFill>
                <a:prstClr val="black"/>
              </a:solidFill>
            </a:endParaRPr>
          </a:p>
        </p:txBody>
      </p:sp>
    </p:spTree>
    <p:extLst>
      <p:ext uri="{BB962C8B-B14F-4D97-AF65-F5344CB8AC3E}">
        <p14:creationId xmlns:p14="http://schemas.microsoft.com/office/powerpoint/2010/main" val="37430503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23731" y="1306286"/>
            <a:ext cx="9722498" cy="5324535"/>
          </a:xfrm>
          <a:prstGeom prst="rect">
            <a:avLst/>
          </a:prstGeom>
          <a:noFill/>
        </p:spPr>
        <p:txBody>
          <a:bodyPr wrap="square" rtlCol="0">
            <a:spAutoFit/>
          </a:bodyPr>
          <a:lstStyle/>
          <a:p>
            <a:r>
              <a:rPr lang="en-AU" sz="2000" dirty="0"/>
              <a:t>C1 is referred to as atlas (stemming from Greek mythology, in which Atlas supported the weight of the world) and C2 is called axis (for its purpose of motion). It is these very first two vertebrae which have the most specialized jobs; a unique set of movements for the </a:t>
            </a:r>
            <a:r>
              <a:rPr lang="en-AU" sz="2000" dirty="0" smtClean="0"/>
              <a:t>skull</a:t>
            </a:r>
          </a:p>
          <a:p>
            <a:endParaRPr lang="en-AU" sz="2000" dirty="0" smtClean="0"/>
          </a:p>
          <a:p>
            <a:r>
              <a:rPr lang="en-AU" sz="2000" dirty="0"/>
              <a:t>Although injuries can occur at this level, they are not very common. Medical professionals see more injuries to the C4 and C5 area. The most frequent cause of a </a:t>
            </a:r>
            <a:r>
              <a:rPr lang="en-AU" sz="2000" dirty="0">
                <a:hlinkClick r:id="rId2"/>
              </a:rPr>
              <a:t>C1 fracture</a:t>
            </a:r>
            <a:r>
              <a:rPr lang="en-AU" sz="2000" dirty="0"/>
              <a:t> is diving, followed by vehicular accidents, and then falls that impact the head</a:t>
            </a:r>
            <a:r>
              <a:rPr lang="en-AU" sz="2000" dirty="0" smtClean="0"/>
              <a:t>.</a:t>
            </a:r>
          </a:p>
          <a:p>
            <a:endParaRPr lang="en-AU" sz="2000" dirty="0"/>
          </a:p>
          <a:p>
            <a:r>
              <a:rPr lang="en-AU" sz="2000" dirty="0"/>
              <a:t>C1 and C2 </a:t>
            </a:r>
            <a:r>
              <a:rPr lang="en-AU" sz="2000" dirty="0" smtClean="0"/>
              <a:t>(Hangman’s fracture) injuries </a:t>
            </a:r>
            <a:r>
              <a:rPr lang="en-AU" sz="2000" dirty="0"/>
              <a:t>are the most severe because damage to the spinal cord at any level has potential to remove communication to the rest of the body below that point. Due to the high level and placing of these vertebrae at the top of the neck, damage to C1 and C2 is most often fatal or leaves the individual fully </a:t>
            </a:r>
            <a:r>
              <a:rPr lang="en-AU" sz="2000" dirty="0" smtClean="0"/>
              <a:t>paralysed.</a:t>
            </a:r>
          </a:p>
          <a:p>
            <a:endParaRPr lang="en-AU" sz="2000" dirty="0"/>
          </a:p>
          <a:p>
            <a:r>
              <a:rPr lang="en-AU" sz="2000" dirty="0"/>
              <a:t>In addition to the initial vertebrae injury, the interference at C1 and C2 can cause the vertebral arteries to inflict neurological damage; leaving the brain without a vital source of blood.</a:t>
            </a:r>
          </a:p>
          <a:p>
            <a:endParaRPr lang="en-AU" sz="2000" dirty="0"/>
          </a:p>
        </p:txBody>
      </p:sp>
      <p:sp>
        <p:nvSpPr>
          <p:cNvPr id="3" name="Rectangle 2"/>
          <p:cNvSpPr/>
          <p:nvPr/>
        </p:nvSpPr>
        <p:spPr>
          <a:xfrm>
            <a:off x="776806" y="521255"/>
            <a:ext cx="5151988"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Anatomy Refresher</a:t>
            </a:r>
            <a:endParaRPr lang="en-AU" dirty="0">
              <a:solidFill>
                <a:prstClr val="black"/>
              </a:solidFill>
            </a:endParaRPr>
          </a:p>
        </p:txBody>
      </p:sp>
    </p:spTree>
    <p:extLst>
      <p:ext uri="{BB962C8B-B14F-4D97-AF65-F5344CB8AC3E}">
        <p14:creationId xmlns:p14="http://schemas.microsoft.com/office/powerpoint/2010/main" val="371409608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288833" y="1325518"/>
            <a:ext cx="5066522" cy="5351352"/>
          </a:xfrm>
          <a:prstGeom prst="rect">
            <a:avLst/>
          </a:prstGeom>
        </p:spPr>
      </p:pic>
      <p:sp>
        <p:nvSpPr>
          <p:cNvPr id="3" name="TextBox 2"/>
          <p:cNvSpPr txBox="1"/>
          <p:nvPr/>
        </p:nvSpPr>
        <p:spPr>
          <a:xfrm>
            <a:off x="1231641" y="1259633"/>
            <a:ext cx="4208106" cy="4801314"/>
          </a:xfrm>
          <a:prstGeom prst="rect">
            <a:avLst/>
          </a:prstGeom>
          <a:noFill/>
        </p:spPr>
        <p:txBody>
          <a:bodyPr wrap="square" rtlCol="0">
            <a:spAutoFit/>
          </a:bodyPr>
          <a:lstStyle/>
          <a:p>
            <a:r>
              <a:rPr lang="en-AU" sz="2400" dirty="0" smtClean="0"/>
              <a:t>Canadian </a:t>
            </a:r>
            <a:r>
              <a:rPr lang="en-AU" sz="2400" dirty="0"/>
              <a:t>C-spine rule for determining the risk of cervical spine injury in </a:t>
            </a:r>
            <a:r>
              <a:rPr lang="en-AU" sz="2400" i="1" u="sng" dirty="0"/>
              <a:t>alert </a:t>
            </a:r>
            <a:r>
              <a:rPr lang="en-AU" sz="2400" i="1" u="sng" dirty="0" smtClean="0"/>
              <a:t>(GCS 15) </a:t>
            </a:r>
            <a:r>
              <a:rPr lang="en-AU" sz="2400" dirty="0" smtClean="0"/>
              <a:t>and </a:t>
            </a:r>
            <a:r>
              <a:rPr lang="en-AU" sz="2400" i="1" u="sng" dirty="0"/>
              <a:t>stable trauma </a:t>
            </a:r>
            <a:r>
              <a:rPr lang="en-AU" sz="2400" i="1" u="sng" dirty="0" smtClean="0"/>
              <a:t>patients (&gt; 16 years)</a:t>
            </a:r>
          </a:p>
          <a:p>
            <a:r>
              <a:rPr lang="en-AU" sz="2400" i="1" u="sng" dirty="0"/>
              <a:t/>
            </a:r>
            <a:br>
              <a:rPr lang="en-AU" sz="2400" i="1" u="sng" dirty="0"/>
            </a:br>
            <a:r>
              <a:rPr lang="en-AU" sz="2400" dirty="0"/>
              <a:t>MVA = motor vehicle accident; simple rear-end MVA excludes collisions where the vehicle was pushed into oncoming traffic, hit by bus or truck, hit at high speed or rolled </a:t>
            </a:r>
            <a:r>
              <a:rPr lang="en-AU" sz="2400" dirty="0" smtClean="0"/>
              <a:t>over</a:t>
            </a:r>
          </a:p>
          <a:p>
            <a:endParaRPr lang="en-AU" dirty="0"/>
          </a:p>
        </p:txBody>
      </p:sp>
      <p:sp>
        <p:nvSpPr>
          <p:cNvPr id="4" name="Rectangle 3"/>
          <p:cNvSpPr/>
          <p:nvPr/>
        </p:nvSpPr>
        <p:spPr>
          <a:xfrm>
            <a:off x="780661" y="505514"/>
            <a:ext cx="10723984"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a:t>
            </a:r>
            <a:r>
              <a:rPr lang="en-US" sz="3600" b="1" dirty="0" smtClean="0">
                <a:ln w="6600">
                  <a:solidFill>
                    <a:srgbClr val="C0504D"/>
                  </a:solidFill>
                  <a:prstDash val="solid"/>
                </a:ln>
                <a:solidFill>
                  <a:srgbClr val="FFFFFF"/>
                </a:solidFill>
                <a:effectLst>
                  <a:outerShdw dist="38100" dir="2700000" algn="tl" rotWithShape="0">
                    <a:srgbClr val="C0504D"/>
                  </a:outerShdw>
                </a:effectLst>
              </a:rPr>
              <a:t>Canadian C Spine rule</a:t>
            </a:r>
            <a:endParaRPr lang="en-AU" dirty="0">
              <a:solidFill>
                <a:prstClr val="black"/>
              </a:solidFill>
            </a:endParaRPr>
          </a:p>
        </p:txBody>
      </p:sp>
    </p:spTree>
    <p:extLst>
      <p:ext uri="{BB962C8B-B14F-4D97-AF65-F5344CB8AC3E}">
        <p14:creationId xmlns:p14="http://schemas.microsoft.com/office/powerpoint/2010/main" val="326908480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93102" y="1483568"/>
            <a:ext cx="10879494" cy="4893647"/>
          </a:xfrm>
          <a:prstGeom prst="rect">
            <a:avLst/>
          </a:prstGeom>
          <a:noFill/>
        </p:spPr>
        <p:txBody>
          <a:bodyPr wrap="square" rtlCol="0">
            <a:spAutoFit/>
          </a:bodyPr>
          <a:lstStyle/>
          <a:p>
            <a:pPr marL="285750" indent="-285750">
              <a:buFont typeface="Arial" panose="020B0604020202020204" pitchFamily="34" charset="0"/>
              <a:buChar char="•"/>
            </a:pPr>
            <a:r>
              <a:rPr lang="en-AU" sz="2400" dirty="0"/>
              <a:t>Assumes Alert &amp; Stable</a:t>
            </a:r>
          </a:p>
          <a:p>
            <a:pPr marL="285750" indent="-285750">
              <a:buFont typeface="Arial" panose="020B0604020202020204" pitchFamily="34" charset="0"/>
              <a:buChar char="•"/>
            </a:pPr>
            <a:r>
              <a:rPr lang="en-AU" sz="2400" dirty="0"/>
              <a:t>High Risk Criteria</a:t>
            </a:r>
          </a:p>
          <a:p>
            <a:pPr marL="285750" indent="-285750">
              <a:buFont typeface="Arial" panose="020B0604020202020204" pitchFamily="34" charset="0"/>
              <a:buChar char="•"/>
            </a:pPr>
            <a:r>
              <a:rPr lang="en-AU" sz="2400" dirty="0"/>
              <a:t>Low Risk Criteria</a:t>
            </a:r>
          </a:p>
          <a:p>
            <a:pPr marL="285750" indent="-285750">
              <a:buFont typeface="Arial" panose="020B0604020202020204" pitchFamily="34" charset="0"/>
              <a:buChar char="•"/>
            </a:pPr>
            <a:r>
              <a:rPr lang="en-AU" sz="2400" dirty="0"/>
              <a:t>Range of Movement</a:t>
            </a:r>
          </a:p>
          <a:p>
            <a:endParaRPr lang="en-AU" sz="2400" dirty="0"/>
          </a:p>
          <a:p>
            <a:pPr marL="285750" indent="-285750">
              <a:buFont typeface="Wingdings" panose="05000000000000000000" pitchFamily="2" charset="2"/>
              <a:buChar char="ü"/>
            </a:pPr>
            <a:r>
              <a:rPr lang="en-AU" sz="2400" dirty="0" smtClean="0"/>
              <a:t>Identifies age &gt;65 and dangerous mechanism as high risk</a:t>
            </a:r>
          </a:p>
          <a:p>
            <a:pPr marL="285750" indent="-285750">
              <a:buFont typeface="Wingdings" panose="05000000000000000000" pitchFamily="2" charset="2"/>
              <a:buChar char="ü"/>
            </a:pPr>
            <a:r>
              <a:rPr lang="en-AU" sz="2400" dirty="0" smtClean="0"/>
              <a:t>Identifies low risk features such as mobility or delayed onset of neck pain</a:t>
            </a:r>
          </a:p>
          <a:p>
            <a:pPr marL="285750" indent="-285750">
              <a:buFont typeface="Wingdings" panose="05000000000000000000" pitchFamily="2" charset="2"/>
              <a:buChar char="ü"/>
            </a:pPr>
            <a:r>
              <a:rPr lang="en-AU" sz="2400" dirty="0" smtClean="0"/>
              <a:t>Identifies range of motion as important</a:t>
            </a:r>
          </a:p>
          <a:p>
            <a:endParaRPr lang="en-AU" sz="2400" dirty="0" smtClean="0"/>
          </a:p>
          <a:p>
            <a:pPr marL="285750" indent="-285750">
              <a:buFont typeface="Wingdings" panose="05000000000000000000" pitchFamily="2" charset="2"/>
              <a:buChar char="Ø"/>
            </a:pPr>
            <a:r>
              <a:rPr lang="en-AU" sz="2400" dirty="0" smtClean="0">
                <a:solidFill>
                  <a:srgbClr val="FF0000"/>
                </a:solidFill>
              </a:rPr>
              <a:t>Excludes abnormal vitals (such as altered cons. state)</a:t>
            </a:r>
          </a:p>
          <a:p>
            <a:pPr marL="285750" indent="-285750">
              <a:buFont typeface="Wingdings" panose="05000000000000000000" pitchFamily="2" charset="2"/>
              <a:buChar char="Ø"/>
            </a:pPr>
            <a:r>
              <a:rPr lang="en-AU" sz="2400" dirty="0" smtClean="0">
                <a:solidFill>
                  <a:srgbClr val="FF0000"/>
                </a:solidFill>
              </a:rPr>
              <a:t>Excludes pre existing C spine abnormality</a:t>
            </a:r>
          </a:p>
          <a:p>
            <a:pPr marL="285750" indent="-285750">
              <a:buFont typeface="Wingdings" panose="05000000000000000000" pitchFamily="2" charset="2"/>
              <a:buChar char="Ø"/>
            </a:pPr>
            <a:r>
              <a:rPr lang="en-AU" sz="2400" dirty="0" smtClean="0">
                <a:solidFill>
                  <a:srgbClr val="FF0000"/>
                </a:solidFill>
              </a:rPr>
              <a:t>Excludes drug use/alcohol/distracting injuries</a:t>
            </a:r>
          </a:p>
          <a:p>
            <a:pPr marL="285750" indent="-285750">
              <a:buFont typeface="Wingdings" panose="05000000000000000000" pitchFamily="2" charset="2"/>
              <a:buChar char="Ø"/>
            </a:pPr>
            <a:r>
              <a:rPr lang="en-AU" sz="2400" dirty="0" smtClean="0">
                <a:solidFill>
                  <a:srgbClr val="FF0000"/>
                </a:solidFill>
              </a:rPr>
              <a:t>Does not assess pain on movement </a:t>
            </a:r>
            <a:endParaRPr lang="en-AU" sz="2400" dirty="0">
              <a:solidFill>
                <a:srgbClr val="FF0000"/>
              </a:solidFill>
            </a:endParaRPr>
          </a:p>
        </p:txBody>
      </p:sp>
      <p:sp>
        <p:nvSpPr>
          <p:cNvPr id="2" name="Rectangle 1"/>
          <p:cNvSpPr/>
          <p:nvPr/>
        </p:nvSpPr>
        <p:spPr>
          <a:xfrm>
            <a:off x="793102" y="533506"/>
            <a:ext cx="10664890"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Canadian C Spine rule</a:t>
            </a:r>
            <a:endParaRPr lang="en-AU" dirty="0">
              <a:solidFill>
                <a:prstClr val="black"/>
              </a:solidFill>
            </a:endParaRPr>
          </a:p>
        </p:txBody>
      </p:sp>
    </p:spTree>
    <p:extLst>
      <p:ext uri="{BB962C8B-B14F-4D97-AF65-F5344CB8AC3E}">
        <p14:creationId xmlns:p14="http://schemas.microsoft.com/office/powerpoint/2010/main" val="290572859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657599" y="1175657"/>
            <a:ext cx="6326153" cy="5355664"/>
          </a:xfrm>
          <a:prstGeom prst="rect">
            <a:avLst/>
          </a:prstGeom>
        </p:spPr>
      </p:pic>
      <p:sp>
        <p:nvSpPr>
          <p:cNvPr id="3" name="TextBox 2"/>
          <p:cNvSpPr txBox="1"/>
          <p:nvPr/>
        </p:nvSpPr>
        <p:spPr>
          <a:xfrm>
            <a:off x="1051249" y="1175657"/>
            <a:ext cx="2006082" cy="4708981"/>
          </a:xfrm>
          <a:prstGeom prst="rect">
            <a:avLst/>
          </a:prstGeom>
          <a:noFill/>
        </p:spPr>
        <p:txBody>
          <a:bodyPr wrap="square" rtlCol="0">
            <a:spAutoFit/>
          </a:bodyPr>
          <a:lstStyle/>
          <a:p>
            <a:endParaRPr lang="en-AU" sz="2000" dirty="0" smtClean="0"/>
          </a:p>
          <a:p>
            <a:r>
              <a:rPr lang="en-AU" sz="2000" dirty="0" smtClean="0"/>
              <a:t>HIGH RISK DETERMINANTS</a:t>
            </a:r>
          </a:p>
          <a:p>
            <a:endParaRPr lang="en-AU" sz="2000" dirty="0"/>
          </a:p>
          <a:p>
            <a:endParaRPr lang="en-AU" sz="2000" dirty="0" smtClean="0"/>
          </a:p>
          <a:p>
            <a:r>
              <a:rPr lang="en-AU" sz="2000" dirty="0" smtClean="0"/>
              <a:t>LOW </a:t>
            </a:r>
            <a:r>
              <a:rPr lang="en-AU" sz="2000" dirty="0"/>
              <a:t>RISK</a:t>
            </a:r>
          </a:p>
          <a:p>
            <a:r>
              <a:rPr lang="en-AU" sz="2000" dirty="0"/>
              <a:t>DETERMINANTES</a:t>
            </a:r>
          </a:p>
          <a:p>
            <a:r>
              <a:rPr lang="en-AU" sz="2000" dirty="0" smtClean="0"/>
              <a:t>(only to determine if to allow neck rotation or not)</a:t>
            </a:r>
            <a:endParaRPr lang="en-AU" sz="2000" dirty="0"/>
          </a:p>
          <a:p>
            <a:endParaRPr lang="en-AU" sz="2000" dirty="0"/>
          </a:p>
          <a:p>
            <a:endParaRPr lang="en-AU" sz="2000" dirty="0"/>
          </a:p>
          <a:p>
            <a:r>
              <a:rPr lang="en-AU" sz="2000" dirty="0" smtClean="0"/>
              <a:t>NECK ROTATION – LAST TEST</a:t>
            </a:r>
            <a:endParaRPr lang="en-AU" sz="2000" dirty="0"/>
          </a:p>
        </p:txBody>
      </p:sp>
      <p:sp>
        <p:nvSpPr>
          <p:cNvPr id="4" name="Rectangle 3"/>
          <p:cNvSpPr/>
          <p:nvPr/>
        </p:nvSpPr>
        <p:spPr>
          <a:xfrm>
            <a:off x="789988" y="496183"/>
            <a:ext cx="10723988"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Canadian C Spine rule</a:t>
            </a:r>
            <a:endParaRPr lang="en-AU" dirty="0">
              <a:solidFill>
                <a:prstClr val="black"/>
              </a:solidFill>
            </a:endParaRPr>
          </a:p>
        </p:txBody>
      </p:sp>
    </p:spTree>
    <p:extLst>
      <p:ext uri="{BB962C8B-B14F-4D97-AF65-F5344CB8AC3E}">
        <p14:creationId xmlns:p14="http://schemas.microsoft.com/office/powerpoint/2010/main" val="328432662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63734561"/>
              </p:ext>
            </p:extLst>
          </p:nvPr>
        </p:nvGraphicFramePr>
        <p:xfrm>
          <a:off x="7175241" y="886217"/>
          <a:ext cx="4907902" cy="5644844"/>
        </p:xfrm>
        <a:graphic>
          <a:graphicData uri="http://schemas.openxmlformats.org/drawingml/2006/table">
            <a:tbl>
              <a:tblPr/>
              <a:tblGrid>
                <a:gridCol w="4907902"/>
              </a:tblGrid>
              <a:tr h="376755">
                <a:tc>
                  <a:txBody>
                    <a:bodyPr/>
                    <a:lstStyle/>
                    <a:p>
                      <a:r>
                        <a:rPr lang="en-AU" sz="1200" dirty="0"/>
                        <a:t>Table 1. NEXUS criteria. Cervical spine injury cannot be excluded if any criterion are </a:t>
                      </a:r>
                      <a:r>
                        <a:rPr lang="en-AU" sz="1200" dirty="0" smtClean="0"/>
                        <a:t>present</a:t>
                      </a:r>
                      <a:endParaRPr lang="en-AU" sz="1200" dirty="0"/>
                    </a:p>
                  </a:txBody>
                  <a:tcPr marL="46621" marR="46621" marT="23311" marB="23311" anchor="ctr">
                    <a:solidFill>
                      <a:srgbClr val="FFFFFF"/>
                    </a:solidFill>
                  </a:tcPr>
                </a:tc>
              </a:tr>
              <a:tr h="735569">
                <a:tc>
                  <a:txBody>
                    <a:bodyPr/>
                    <a:lstStyle/>
                    <a:p>
                      <a:pPr algn="l" fontAlgn="t">
                        <a:buFont typeface="Arial" panose="020B0604020202020204" pitchFamily="34" charset="0"/>
                        <a:buChar char="•"/>
                      </a:pPr>
                      <a:r>
                        <a:rPr lang="en-AU" sz="1200" b="1" dirty="0">
                          <a:effectLst/>
                        </a:rPr>
                        <a:t>Midline cervical </a:t>
                      </a:r>
                      <a:r>
                        <a:rPr lang="en-AU" sz="1200" b="1" dirty="0" smtClean="0">
                          <a:effectLst/>
                        </a:rPr>
                        <a:t>tenderness</a:t>
                      </a:r>
                    </a:p>
                    <a:p>
                      <a:pPr algn="l" fontAlgn="t">
                        <a:buFont typeface="Arial" panose="020B0604020202020204" pitchFamily="34" charset="0"/>
                        <a:buChar char="•"/>
                      </a:pPr>
                      <a:endParaRPr lang="en-AU" sz="1200" b="1" dirty="0" smtClean="0">
                        <a:effectLst/>
                        <a:latin typeface="HelveticaNeueW01-45Ligh"/>
                      </a:endParaRPr>
                    </a:p>
                    <a:p>
                      <a:pPr algn="l" fontAlgn="t">
                        <a:buFont typeface="Arial" panose="020B0604020202020204" pitchFamily="34" charset="0"/>
                        <a:buChar char="•"/>
                      </a:pPr>
                      <a:r>
                        <a:rPr lang="en-AU" sz="900" dirty="0" smtClean="0">
                          <a:effectLst/>
                          <a:latin typeface="HelveticaNeueW01-45Ligh"/>
                        </a:rPr>
                        <a:t>Present </a:t>
                      </a:r>
                      <a:r>
                        <a:rPr lang="en-AU" sz="900" dirty="0">
                          <a:effectLst/>
                          <a:latin typeface="HelveticaNeueW01-45Ligh"/>
                        </a:rPr>
                        <a:t>if pain is elicited on palpation of the posterior cervical midline from the nuchal ridge to the prominence of the first thoracic vertebra, or if pain is reported on palpation of any cervical spinous process</a:t>
                      </a:r>
                    </a:p>
                  </a:txBody>
                  <a:tcPr marL="38851" marR="38851" marT="38851" marB="38851">
                    <a:lnL w="9525" cap="flat" cmpd="sng" algn="ctr">
                      <a:solidFill>
                        <a:srgbClr val="305BB4"/>
                      </a:solidFill>
                      <a:prstDash val="solid"/>
                      <a:round/>
                      <a:headEnd type="none" w="med" len="med"/>
                      <a:tailEnd type="none" w="med" len="med"/>
                    </a:lnL>
                    <a:lnR w="9525" cap="flat" cmpd="sng" algn="ctr">
                      <a:solidFill>
                        <a:srgbClr val="285AB4"/>
                      </a:solidFill>
                      <a:prstDash val="solid"/>
                      <a:round/>
                      <a:headEnd type="none" w="med" len="med"/>
                      <a:tailEnd type="none" w="med" len="med"/>
                    </a:lnR>
                    <a:lnB w="9525" cap="flat" cmpd="sng" algn="ctr">
                      <a:solidFill>
                        <a:srgbClr val="785BB4"/>
                      </a:solidFill>
                      <a:prstDash val="solid"/>
                      <a:round/>
                      <a:headEnd type="none" w="med" len="med"/>
                      <a:tailEnd type="none" w="med" len="med"/>
                    </a:lnB>
                    <a:solidFill>
                      <a:srgbClr val="FFFFFF"/>
                    </a:solidFill>
                  </a:tcPr>
                </a:tc>
              </a:tr>
              <a:tr h="769998">
                <a:tc>
                  <a:txBody>
                    <a:bodyPr/>
                    <a:lstStyle/>
                    <a:p>
                      <a:pPr algn="l" fontAlgn="t">
                        <a:buFont typeface="Arial" panose="020B0604020202020204" pitchFamily="34" charset="0"/>
                        <a:buChar char="•"/>
                      </a:pPr>
                      <a:r>
                        <a:rPr lang="en-AU" sz="1200" b="1" dirty="0">
                          <a:effectLst/>
                        </a:rPr>
                        <a:t>Altered mental </a:t>
                      </a:r>
                      <a:r>
                        <a:rPr lang="en-AU" sz="1200" b="1" dirty="0" smtClean="0">
                          <a:effectLst/>
                        </a:rPr>
                        <a:t>status</a:t>
                      </a:r>
                    </a:p>
                    <a:p>
                      <a:pPr algn="l" fontAlgn="t">
                        <a:buFont typeface="Arial" panose="020B0604020202020204" pitchFamily="34" charset="0"/>
                        <a:buChar char="•"/>
                      </a:pPr>
                      <a:endParaRPr lang="en-AU" sz="900" b="1" dirty="0" smtClean="0">
                        <a:effectLst/>
                        <a:latin typeface="HelveticaNeueW01-45Ligh"/>
                      </a:endParaRPr>
                    </a:p>
                    <a:p>
                      <a:pPr algn="l" fontAlgn="t">
                        <a:buFont typeface="Arial" panose="020B0604020202020204" pitchFamily="34" charset="0"/>
                        <a:buChar char="•"/>
                      </a:pPr>
                      <a:r>
                        <a:rPr lang="en-AU" sz="900" dirty="0" smtClean="0">
                          <a:effectLst/>
                          <a:latin typeface="HelveticaNeueW01-45Ligh"/>
                        </a:rPr>
                        <a:t>Glasgow </a:t>
                      </a:r>
                      <a:r>
                        <a:rPr lang="en-AU" sz="900" dirty="0">
                          <a:effectLst/>
                          <a:latin typeface="HelveticaNeueW01-45Ligh"/>
                        </a:rPr>
                        <a:t>Coma Scale ≤14</a:t>
                      </a:r>
                    </a:p>
                    <a:p>
                      <a:pPr algn="l" fontAlgn="t">
                        <a:buFont typeface="Arial" panose="020B0604020202020204" pitchFamily="34" charset="0"/>
                        <a:buChar char="•"/>
                      </a:pPr>
                      <a:r>
                        <a:rPr lang="en-AU" sz="900" dirty="0">
                          <a:effectLst/>
                          <a:latin typeface="HelveticaNeueW01-45Ligh"/>
                        </a:rPr>
                        <a:t>Disorientation to time, place, person or events</a:t>
                      </a:r>
                    </a:p>
                    <a:p>
                      <a:pPr algn="l" fontAlgn="t">
                        <a:buFont typeface="Arial" panose="020B0604020202020204" pitchFamily="34" charset="0"/>
                        <a:buChar char="•"/>
                      </a:pPr>
                      <a:r>
                        <a:rPr lang="en-AU" sz="900" dirty="0">
                          <a:effectLst/>
                          <a:latin typeface="HelveticaNeueW01-45Ligh"/>
                        </a:rPr>
                        <a:t>Inability to remember three objects at 5 minutes</a:t>
                      </a:r>
                    </a:p>
                    <a:p>
                      <a:pPr algn="l" fontAlgn="t">
                        <a:buFont typeface="Arial" panose="020B0604020202020204" pitchFamily="34" charset="0"/>
                        <a:buChar char="•"/>
                      </a:pPr>
                      <a:r>
                        <a:rPr lang="en-AU" sz="900" dirty="0">
                          <a:effectLst/>
                          <a:latin typeface="HelveticaNeueW01-45Ligh"/>
                        </a:rPr>
                        <a:t>Delayed or inappropriate response to external stimuli</a:t>
                      </a:r>
                    </a:p>
                  </a:txBody>
                  <a:tcPr marL="38851" marR="38851" marT="38851" marB="38851">
                    <a:lnL w="9525" cap="flat" cmpd="sng" algn="ctr">
                      <a:solidFill>
                        <a:srgbClr val="E85AB4"/>
                      </a:solidFill>
                      <a:prstDash val="solid"/>
                      <a:round/>
                      <a:headEnd type="none" w="med" len="med"/>
                      <a:tailEnd type="none" w="med" len="med"/>
                    </a:lnL>
                    <a:lnR w="9525" cap="flat" cmpd="sng" algn="ctr">
                      <a:solidFill>
                        <a:srgbClr val="605BB4"/>
                      </a:solidFill>
                      <a:prstDash val="solid"/>
                      <a:round/>
                      <a:headEnd type="none" w="med" len="med"/>
                      <a:tailEnd type="none" w="med" len="med"/>
                    </a:lnR>
                    <a:lnT w="9525" cap="flat" cmpd="sng" algn="ctr">
                      <a:solidFill>
                        <a:srgbClr val="785BB4"/>
                      </a:solidFill>
                      <a:prstDash val="solid"/>
                      <a:round/>
                      <a:headEnd type="none" w="med" len="med"/>
                      <a:tailEnd type="none" w="med" len="med"/>
                    </a:lnT>
                    <a:lnB w="9525" cap="flat" cmpd="sng" algn="ctr">
                      <a:solidFill>
                        <a:srgbClr val="F859B4"/>
                      </a:solidFill>
                      <a:prstDash val="solid"/>
                      <a:round/>
                      <a:headEnd type="none" w="med" len="med"/>
                      <a:tailEnd type="none" w="med" len="med"/>
                    </a:lnB>
                    <a:solidFill>
                      <a:srgbClr val="FFFFFF"/>
                    </a:solidFill>
                  </a:tcPr>
                </a:tc>
              </a:tr>
              <a:tr h="435209">
                <a:tc>
                  <a:txBody>
                    <a:bodyPr/>
                    <a:lstStyle/>
                    <a:p>
                      <a:pPr algn="l" fontAlgn="t">
                        <a:buFont typeface="Arial" panose="020B0604020202020204" pitchFamily="34" charset="0"/>
                        <a:buChar char="•"/>
                      </a:pPr>
                      <a:r>
                        <a:rPr lang="en-AU" sz="1200" b="1" dirty="0">
                          <a:effectLst/>
                        </a:rPr>
                        <a:t>Focal neurologic </a:t>
                      </a:r>
                      <a:r>
                        <a:rPr lang="en-AU" sz="1200" b="1" dirty="0" smtClean="0">
                          <a:effectLst/>
                        </a:rPr>
                        <a:t>deficit</a:t>
                      </a:r>
                    </a:p>
                    <a:p>
                      <a:pPr algn="l" fontAlgn="t">
                        <a:buFont typeface="Arial" panose="020B0604020202020204" pitchFamily="34" charset="0"/>
                        <a:buChar char="•"/>
                      </a:pPr>
                      <a:endParaRPr lang="en-AU" sz="900" b="1" dirty="0" smtClean="0">
                        <a:effectLst/>
                        <a:latin typeface="HelveticaNeueW01-45Ligh"/>
                      </a:endParaRPr>
                    </a:p>
                    <a:p>
                      <a:pPr algn="l" fontAlgn="t">
                        <a:buFont typeface="Arial" panose="020B0604020202020204" pitchFamily="34" charset="0"/>
                        <a:buChar char="•"/>
                      </a:pPr>
                      <a:r>
                        <a:rPr lang="en-AU" sz="900" dirty="0" smtClean="0">
                          <a:effectLst/>
                          <a:latin typeface="HelveticaNeueW01-45Ligh"/>
                        </a:rPr>
                        <a:t>Any </a:t>
                      </a:r>
                      <a:r>
                        <a:rPr lang="en-AU" sz="900" dirty="0">
                          <a:effectLst/>
                          <a:latin typeface="HelveticaNeueW01-45Ligh"/>
                        </a:rPr>
                        <a:t>patient-reported or examiner-elicited neurologic deficit</a:t>
                      </a:r>
                    </a:p>
                  </a:txBody>
                  <a:tcPr marL="38851" marR="38851" marT="38851" marB="38851">
                    <a:lnL w="9525" cap="flat" cmpd="sng" algn="ctr">
                      <a:solidFill>
                        <a:srgbClr val="3859B4"/>
                      </a:solidFill>
                      <a:prstDash val="solid"/>
                      <a:round/>
                      <a:headEnd type="none" w="med" len="med"/>
                      <a:tailEnd type="none" w="med" len="med"/>
                    </a:lnL>
                    <a:lnR w="9525" cap="flat" cmpd="sng" algn="ctr">
                      <a:solidFill>
                        <a:srgbClr val="705AB4"/>
                      </a:solidFill>
                      <a:prstDash val="solid"/>
                      <a:round/>
                      <a:headEnd type="none" w="med" len="med"/>
                      <a:tailEnd type="none" w="med" len="med"/>
                    </a:lnR>
                    <a:lnT w="9525" cap="flat" cmpd="sng" algn="ctr">
                      <a:solidFill>
                        <a:srgbClr val="F859B4"/>
                      </a:solidFill>
                      <a:prstDash val="solid"/>
                      <a:round/>
                      <a:headEnd type="none" w="med" len="med"/>
                      <a:tailEnd type="none" w="med" len="med"/>
                    </a:lnT>
                    <a:lnB w="9525" cap="flat" cmpd="sng" algn="ctr">
                      <a:solidFill>
                        <a:srgbClr val="285AB4"/>
                      </a:solidFill>
                      <a:prstDash val="solid"/>
                      <a:round/>
                      <a:headEnd type="none" w="med" len="med"/>
                      <a:tailEnd type="none" w="med" len="med"/>
                    </a:lnB>
                    <a:solidFill>
                      <a:srgbClr val="FFFFFF"/>
                    </a:solidFill>
                  </a:tcPr>
                </a:tc>
              </a:tr>
              <a:tr h="1381435">
                <a:tc>
                  <a:txBody>
                    <a:bodyPr/>
                    <a:lstStyle/>
                    <a:p>
                      <a:pPr algn="l" fontAlgn="t">
                        <a:buFont typeface="Arial" panose="020B0604020202020204" pitchFamily="34" charset="0"/>
                        <a:buChar char="•"/>
                      </a:pPr>
                      <a:r>
                        <a:rPr lang="en-AU" sz="1200" b="1" dirty="0">
                          <a:effectLst/>
                        </a:rPr>
                        <a:t>Evidence of </a:t>
                      </a:r>
                      <a:r>
                        <a:rPr lang="en-AU" sz="1200" b="1" dirty="0" smtClean="0">
                          <a:effectLst/>
                        </a:rPr>
                        <a:t>intoxication</a:t>
                      </a:r>
                    </a:p>
                    <a:p>
                      <a:pPr algn="l" fontAlgn="t">
                        <a:buFont typeface="Arial" panose="020B0604020202020204" pitchFamily="34" charset="0"/>
                        <a:buChar char="•"/>
                      </a:pPr>
                      <a:endParaRPr lang="en-AU" sz="900" b="1" dirty="0" smtClean="0">
                        <a:effectLst/>
                        <a:latin typeface="HelveticaNeueW01-45Ligh"/>
                      </a:endParaRPr>
                    </a:p>
                    <a:p>
                      <a:pPr algn="l" fontAlgn="t">
                        <a:buFont typeface="Arial" panose="020B0604020202020204" pitchFamily="34" charset="0"/>
                        <a:buChar char="•"/>
                      </a:pPr>
                      <a:r>
                        <a:rPr lang="en-AU" sz="900" dirty="0" smtClean="0">
                          <a:effectLst/>
                          <a:latin typeface="HelveticaNeueW01-45Ligh"/>
                        </a:rPr>
                        <a:t>Recent </a:t>
                      </a:r>
                      <a:r>
                        <a:rPr lang="en-AU" sz="900" dirty="0">
                          <a:effectLst/>
                          <a:latin typeface="HelveticaNeueW01-45Ligh"/>
                        </a:rPr>
                        <a:t>history reported by the patient or an observer of intoxication or intoxicating ingestion</a:t>
                      </a:r>
                    </a:p>
                    <a:p>
                      <a:pPr algn="l" fontAlgn="t">
                        <a:buFont typeface="Arial" panose="020B0604020202020204" pitchFamily="34" charset="0"/>
                        <a:buChar char="•"/>
                      </a:pPr>
                      <a:r>
                        <a:rPr lang="en-AU" sz="900" dirty="0">
                          <a:effectLst/>
                          <a:latin typeface="HelveticaNeueW01-45Ligh"/>
                        </a:rPr>
                        <a:t>Evidence of intoxication on physical examination, such as odour of alcohol, slurred speech, ataxia, dysmetria, or other cerebellar findings</a:t>
                      </a:r>
                    </a:p>
                    <a:p>
                      <a:pPr algn="l" fontAlgn="t">
                        <a:buFont typeface="Arial" panose="020B0604020202020204" pitchFamily="34" charset="0"/>
                        <a:buChar char="•"/>
                      </a:pPr>
                      <a:r>
                        <a:rPr lang="en-AU" sz="900" dirty="0">
                          <a:effectLst/>
                          <a:latin typeface="HelveticaNeueW01-45Ligh"/>
                        </a:rPr>
                        <a:t>Behaviour consistent with intoxication</a:t>
                      </a:r>
                    </a:p>
                    <a:p>
                      <a:pPr algn="l" fontAlgn="t">
                        <a:buFont typeface="Arial" panose="020B0604020202020204" pitchFamily="34" charset="0"/>
                        <a:buChar char="•"/>
                      </a:pPr>
                      <a:r>
                        <a:rPr lang="en-AU" sz="900" dirty="0">
                          <a:effectLst/>
                          <a:latin typeface="HelveticaNeueW01-45Ligh"/>
                        </a:rPr>
                        <a:t>Tests of bodily secretions are positive for drugs (including but not limited to alcohol) affecting mental alertness</a:t>
                      </a:r>
                    </a:p>
                  </a:txBody>
                  <a:tcPr marL="38851" marR="38851" marT="38851" marB="38851">
                    <a:lnL w="9525" cap="flat" cmpd="sng" algn="ctr">
                      <a:solidFill>
                        <a:srgbClr val="485BB4"/>
                      </a:solidFill>
                      <a:prstDash val="solid"/>
                      <a:round/>
                      <a:headEnd type="none" w="med" len="med"/>
                      <a:tailEnd type="none" w="med" len="med"/>
                    </a:lnL>
                    <a:lnR w="9525" cap="flat" cmpd="sng" algn="ctr">
                      <a:solidFill>
                        <a:srgbClr val="D05AB4"/>
                      </a:solidFill>
                      <a:prstDash val="solid"/>
                      <a:round/>
                      <a:headEnd type="none" w="med" len="med"/>
                      <a:tailEnd type="none" w="med" len="med"/>
                    </a:lnR>
                    <a:lnT w="9525" cap="flat" cmpd="sng" algn="ctr">
                      <a:solidFill>
                        <a:srgbClr val="285AB4"/>
                      </a:solidFill>
                      <a:prstDash val="solid"/>
                      <a:round/>
                      <a:headEnd type="none" w="med" len="med"/>
                      <a:tailEnd type="none" w="med" len="med"/>
                    </a:lnT>
                    <a:lnB w="9525" cap="flat" cmpd="sng" algn="ctr">
                      <a:solidFill>
                        <a:srgbClr val="B059B4"/>
                      </a:solidFill>
                      <a:prstDash val="solid"/>
                      <a:round/>
                      <a:headEnd type="none" w="med" len="med"/>
                      <a:tailEnd type="none" w="med" len="med"/>
                    </a:lnB>
                    <a:solidFill>
                      <a:srgbClr val="F5F5F5"/>
                    </a:solidFill>
                  </a:tcPr>
                </a:tc>
              </a:tr>
              <a:tr h="1514801">
                <a:tc>
                  <a:txBody>
                    <a:bodyPr/>
                    <a:lstStyle/>
                    <a:p>
                      <a:pPr algn="l" fontAlgn="t">
                        <a:buFont typeface="Arial" panose="020B0604020202020204" pitchFamily="34" charset="0"/>
                        <a:buChar char="•"/>
                      </a:pPr>
                      <a:r>
                        <a:rPr lang="en-AU" sz="1200" b="1" dirty="0">
                          <a:effectLst/>
                        </a:rPr>
                        <a:t>Painful distracting </a:t>
                      </a:r>
                      <a:r>
                        <a:rPr lang="en-AU" sz="1200" b="1" dirty="0" smtClean="0">
                          <a:effectLst/>
                        </a:rPr>
                        <a:t>injury</a:t>
                      </a:r>
                    </a:p>
                    <a:p>
                      <a:pPr algn="l" fontAlgn="t">
                        <a:buFont typeface="Arial" panose="020B0604020202020204" pitchFamily="34" charset="0"/>
                        <a:buChar char="•"/>
                      </a:pPr>
                      <a:endParaRPr lang="en-AU" sz="900" b="1" dirty="0" smtClean="0">
                        <a:effectLst/>
                        <a:latin typeface="HelveticaNeueW01-45Ligh"/>
                      </a:endParaRPr>
                    </a:p>
                    <a:p>
                      <a:pPr algn="l" fontAlgn="t">
                        <a:buFont typeface="Arial" panose="020B0604020202020204" pitchFamily="34" charset="0"/>
                        <a:buChar char="•"/>
                      </a:pPr>
                      <a:r>
                        <a:rPr lang="en-AU" sz="900" dirty="0" smtClean="0">
                          <a:effectLst/>
                          <a:latin typeface="HelveticaNeueW01-45Ligh"/>
                        </a:rPr>
                        <a:t>Any </a:t>
                      </a:r>
                      <a:r>
                        <a:rPr lang="en-AU" sz="900" dirty="0">
                          <a:effectLst/>
                          <a:latin typeface="HelveticaNeueW01-45Ligh"/>
                        </a:rPr>
                        <a:t>condition thought by the clinician to be producing pain sufficient to distract the patient from a cervical spine injury. Examples may include:</a:t>
                      </a:r>
                    </a:p>
                    <a:p>
                      <a:pPr marL="742950" lvl="1" indent="-285750" algn="l" fontAlgn="t">
                        <a:buFont typeface="Arial" panose="020B0604020202020204" pitchFamily="34" charset="0"/>
                        <a:buChar char="•"/>
                      </a:pPr>
                      <a:r>
                        <a:rPr lang="en-AU" sz="900" dirty="0">
                          <a:effectLst/>
                          <a:latin typeface="HelveticaNeueW01-45Ligh"/>
                        </a:rPr>
                        <a:t>any long bone fracture</a:t>
                      </a:r>
                    </a:p>
                    <a:p>
                      <a:pPr marL="742950" lvl="1" indent="-285750" algn="l" fontAlgn="t">
                        <a:buFont typeface="Arial" panose="020B0604020202020204" pitchFamily="34" charset="0"/>
                        <a:buChar char="•"/>
                      </a:pPr>
                      <a:r>
                        <a:rPr lang="en-AU" sz="900" dirty="0">
                          <a:effectLst/>
                          <a:latin typeface="HelveticaNeueW01-45Ligh"/>
                        </a:rPr>
                        <a:t>a significant visceral injury</a:t>
                      </a:r>
                    </a:p>
                    <a:p>
                      <a:pPr marL="742950" lvl="1" indent="-285750" algn="l" fontAlgn="t">
                        <a:buFont typeface="Arial" panose="020B0604020202020204" pitchFamily="34" charset="0"/>
                        <a:buChar char="•"/>
                      </a:pPr>
                      <a:r>
                        <a:rPr lang="en-AU" sz="900" dirty="0">
                          <a:effectLst/>
                          <a:latin typeface="HelveticaNeueW01-45Ligh"/>
                        </a:rPr>
                        <a:t>a large laceration, degloving injury, or crush injury</a:t>
                      </a:r>
                    </a:p>
                    <a:p>
                      <a:pPr marL="742950" lvl="1" indent="-285750" algn="l" fontAlgn="t">
                        <a:buFont typeface="Arial" panose="020B0604020202020204" pitchFamily="34" charset="0"/>
                        <a:buChar char="•"/>
                      </a:pPr>
                      <a:r>
                        <a:rPr lang="en-AU" sz="900" dirty="0">
                          <a:effectLst/>
                          <a:latin typeface="HelveticaNeueW01-45Ligh"/>
                        </a:rPr>
                        <a:t>extensive burns</a:t>
                      </a:r>
                    </a:p>
                    <a:p>
                      <a:pPr marL="742950" lvl="1" indent="-285750" algn="l" fontAlgn="t">
                        <a:buFont typeface="Arial" panose="020B0604020202020204" pitchFamily="34" charset="0"/>
                        <a:buChar char="•"/>
                      </a:pPr>
                      <a:r>
                        <a:rPr lang="en-AU" sz="900" dirty="0">
                          <a:effectLst/>
                          <a:latin typeface="HelveticaNeueW01-45Ligh"/>
                        </a:rPr>
                        <a:t>any other injury producing acute functional impairment</a:t>
                      </a:r>
                    </a:p>
                  </a:txBody>
                  <a:tcPr marL="38851" marR="38851" marT="38851" marB="38851">
                    <a:lnL w="9525" cap="flat" cmpd="sng" algn="ctr">
                      <a:solidFill>
                        <a:srgbClr val="005BB4"/>
                      </a:solidFill>
                      <a:prstDash val="solid"/>
                      <a:round/>
                      <a:headEnd type="none" w="med" len="med"/>
                      <a:tailEnd type="none" w="med" len="med"/>
                    </a:lnL>
                    <a:lnR w="9525" cap="flat" cmpd="sng" algn="ctr">
                      <a:solidFill>
                        <a:srgbClr val="F05BB4"/>
                      </a:solidFill>
                      <a:prstDash val="solid"/>
                      <a:round/>
                      <a:headEnd type="none" w="med" len="med"/>
                      <a:tailEnd type="none" w="med" len="med"/>
                    </a:lnR>
                    <a:lnT w="9525" cap="flat" cmpd="sng" algn="ctr">
                      <a:solidFill>
                        <a:srgbClr val="B059B4"/>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r>
            </a:tbl>
          </a:graphicData>
        </a:graphic>
      </p:graphicFrame>
      <p:sp>
        <p:nvSpPr>
          <p:cNvPr id="3" name="TextBox 2"/>
          <p:cNvSpPr txBox="1"/>
          <p:nvPr/>
        </p:nvSpPr>
        <p:spPr>
          <a:xfrm>
            <a:off x="712236" y="1292593"/>
            <a:ext cx="5203372" cy="4401205"/>
          </a:xfrm>
          <a:prstGeom prst="rect">
            <a:avLst/>
          </a:prstGeom>
          <a:noFill/>
        </p:spPr>
        <p:txBody>
          <a:bodyPr wrap="square" rtlCol="0">
            <a:spAutoFit/>
          </a:bodyPr>
          <a:lstStyle/>
          <a:p>
            <a:r>
              <a:rPr lang="en-AU" sz="2800" dirty="0" smtClean="0"/>
              <a:t>5 Low Risk Criteria (need all 5)</a:t>
            </a:r>
          </a:p>
          <a:p>
            <a:r>
              <a:rPr lang="en-AU" sz="2800" dirty="0" smtClean="0"/>
              <a:t>i.e. risk criteria to </a:t>
            </a:r>
            <a:r>
              <a:rPr lang="en-AU" sz="2800" i="1" u="sng" dirty="0" smtClean="0"/>
              <a:t>image or not</a:t>
            </a:r>
          </a:p>
          <a:p>
            <a:endParaRPr lang="en-AU" sz="2800" i="1" u="sng" dirty="0" smtClean="0"/>
          </a:p>
          <a:p>
            <a:r>
              <a:rPr lang="en-AU" sz="2800" dirty="0" smtClean="0"/>
              <a:t>If none present – no requirement to image</a:t>
            </a:r>
          </a:p>
          <a:p>
            <a:endParaRPr lang="en-AU" sz="2800" dirty="0" smtClean="0"/>
          </a:p>
          <a:p>
            <a:r>
              <a:rPr lang="en-AU" sz="2800" dirty="0" smtClean="0"/>
              <a:t> If single </a:t>
            </a:r>
            <a:r>
              <a:rPr lang="en-AU" sz="2800" dirty="0" smtClean="0">
                <a:solidFill>
                  <a:srgbClr val="FF0000"/>
                </a:solidFill>
              </a:rPr>
              <a:t>Yes </a:t>
            </a:r>
            <a:r>
              <a:rPr lang="en-AU" sz="2800" dirty="0" smtClean="0"/>
              <a:t>– then image</a:t>
            </a:r>
          </a:p>
          <a:p>
            <a:endParaRPr lang="en-AU" sz="2800" dirty="0"/>
          </a:p>
          <a:p>
            <a:r>
              <a:rPr lang="en-AU" sz="2800" dirty="0" smtClean="0">
                <a:solidFill>
                  <a:srgbClr val="FF0000"/>
                </a:solidFill>
              </a:rPr>
              <a:t>** 	not meant for pre hospital 	care criteria</a:t>
            </a:r>
            <a:endParaRPr lang="en-AU" sz="2800" dirty="0">
              <a:solidFill>
                <a:srgbClr val="FF0000"/>
              </a:solidFill>
            </a:endParaRPr>
          </a:p>
        </p:txBody>
      </p:sp>
      <p:sp>
        <p:nvSpPr>
          <p:cNvPr id="4" name="Rectangle 3"/>
          <p:cNvSpPr/>
          <p:nvPr/>
        </p:nvSpPr>
        <p:spPr>
          <a:xfrm>
            <a:off x="799322" y="545631"/>
            <a:ext cx="10593356"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a:t>
            </a:r>
            <a:r>
              <a:rPr lang="en-US" sz="3600" b="1" dirty="0" smtClean="0">
                <a:ln w="6600">
                  <a:solidFill>
                    <a:srgbClr val="C0504D"/>
                  </a:solidFill>
                  <a:prstDash val="solid"/>
                </a:ln>
                <a:solidFill>
                  <a:srgbClr val="FFFFFF"/>
                </a:solidFill>
                <a:effectLst>
                  <a:outerShdw dist="38100" dir="2700000" algn="tl" rotWithShape="0">
                    <a:srgbClr val="C0504D"/>
                  </a:outerShdw>
                </a:effectLst>
              </a:rPr>
              <a:t>NEXUS Rules</a:t>
            </a:r>
            <a:endParaRPr lang="en-AU" dirty="0">
              <a:solidFill>
                <a:prstClr val="black"/>
              </a:solidFill>
            </a:endParaRPr>
          </a:p>
        </p:txBody>
      </p:sp>
      <p:sp>
        <p:nvSpPr>
          <p:cNvPr id="5" name="TextBox 4"/>
          <p:cNvSpPr txBox="1"/>
          <p:nvPr/>
        </p:nvSpPr>
        <p:spPr>
          <a:xfrm>
            <a:off x="6550090" y="1459058"/>
            <a:ext cx="625151" cy="369332"/>
          </a:xfrm>
          <a:prstGeom prst="rect">
            <a:avLst/>
          </a:prstGeom>
          <a:noFill/>
        </p:spPr>
        <p:txBody>
          <a:bodyPr wrap="square" rtlCol="0">
            <a:spAutoFit/>
          </a:bodyPr>
          <a:lstStyle/>
          <a:p>
            <a:r>
              <a:rPr lang="en-AU" dirty="0" smtClean="0"/>
              <a:t>No?</a:t>
            </a:r>
            <a:endParaRPr lang="en-AU" dirty="0"/>
          </a:p>
        </p:txBody>
      </p:sp>
      <p:sp>
        <p:nvSpPr>
          <p:cNvPr id="6" name="TextBox 5"/>
          <p:cNvSpPr txBox="1"/>
          <p:nvPr/>
        </p:nvSpPr>
        <p:spPr>
          <a:xfrm>
            <a:off x="6573415" y="2439182"/>
            <a:ext cx="830426" cy="369332"/>
          </a:xfrm>
          <a:prstGeom prst="rect">
            <a:avLst/>
          </a:prstGeom>
          <a:noFill/>
        </p:spPr>
        <p:txBody>
          <a:bodyPr wrap="square" rtlCol="0">
            <a:spAutoFit/>
          </a:bodyPr>
          <a:lstStyle/>
          <a:p>
            <a:pPr lvl="0"/>
            <a:r>
              <a:rPr lang="en-AU" dirty="0">
                <a:solidFill>
                  <a:prstClr val="black"/>
                </a:solidFill>
              </a:rPr>
              <a:t>No?</a:t>
            </a:r>
          </a:p>
        </p:txBody>
      </p:sp>
      <p:sp>
        <p:nvSpPr>
          <p:cNvPr id="7" name="TextBox 6"/>
          <p:cNvSpPr txBox="1"/>
          <p:nvPr/>
        </p:nvSpPr>
        <p:spPr>
          <a:xfrm>
            <a:off x="6606073" y="3219061"/>
            <a:ext cx="625151" cy="369332"/>
          </a:xfrm>
          <a:prstGeom prst="rect">
            <a:avLst/>
          </a:prstGeom>
          <a:noFill/>
        </p:spPr>
        <p:txBody>
          <a:bodyPr wrap="square" rtlCol="0">
            <a:spAutoFit/>
          </a:bodyPr>
          <a:lstStyle/>
          <a:p>
            <a:pPr lvl="0"/>
            <a:r>
              <a:rPr lang="en-AU" dirty="0">
                <a:solidFill>
                  <a:prstClr val="black"/>
                </a:solidFill>
              </a:rPr>
              <a:t>No?</a:t>
            </a:r>
          </a:p>
        </p:txBody>
      </p:sp>
      <p:sp>
        <p:nvSpPr>
          <p:cNvPr id="8" name="TextBox 7"/>
          <p:cNvSpPr txBox="1"/>
          <p:nvPr/>
        </p:nvSpPr>
        <p:spPr>
          <a:xfrm>
            <a:off x="6587411" y="4090291"/>
            <a:ext cx="643813" cy="369332"/>
          </a:xfrm>
          <a:prstGeom prst="rect">
            <a:avLst/>
          </a:prstGeom>
          <a:noFill/>
        </p:spPr>
        <p:txBody>
          <a:bodyPr wrap="square" rtlCol="0">
            <a:spAutoFit/>
          </a:bodyPr>
          <a:lstStyle/>
          <a:p>
            <a:r>
              <a:rPr lang="en-AU" dirty="0"/>
              <a:t>No?</a:t>
            </a:r>
          </a:p>
        </p:txBody>
      </p:sp>
      <p:sp>
        <p:nvSpPr>
          <p:cNvPr id="9" name="TextBox 8"/>
          <p:cNvSpPr txBox="1"/>
          <p:nvPr/>
        </p:nvSpPr>
        <p:spPr>
          <a:xfrm>
            <a:off x="6596741" y="5556734"/>
            <a:ext cx="643813" cy="369332"/>
          </a:xfrm>
          <a:prstGeom prst="rect">
            <a:avLst/>
          </a:prstGeom>
          <a:noFill/>
        </p:spPr>
        <p:txBody>
          <a:bodyPr wrap="square" rtlCol="0">
            <a:spAutoFit/>
          </a:bodyPr>
          <a:lstStyle/>
          <a:p>
            <a:pPr lvl="0"/>
            <a:r>
              <a:rPr lang="en-AU" dirty="0">
                <a:solidFill>
                  <a:prstClr val="black"/>
                </a:solidFill>
              </a:rPr>
              <a:t>No?</a:t>
            </a:r>
          </a:p>
        </p:txBody>
      </p:sp>
      <p:sp>
        <p:nvSpPr>
          <p:cNvPr id="10" name="TextBox 9"/>
          <p:cNvSpPr txBox="1"/>
          <p:nvPr/>
        </p:nvSpPr>
        <p:spPr>
          <a:xfrm>
            <a:off x="737119" y="5919188"/>
            <a:ext cx="6438122" cy="646331"/>
          </a:xfrm>
          <a:prstGeom prst="rect">
            <a:avLst/>
          </a:prstGeom>
          <a:noFill/>
        </p:spPr>
        <p:txBody>
          <a:bodyPr wrap="square" rtlCol="0">
            <a:spAutoFit/>
          </a:bodyPr>
          <a:lstStyle/>
          <a:p>
            <a:r>
              <a:rPr lang="en-AU" dirty="0" smtClean="0"/>
              <a:t>Result:   5 “No”                                                              C Spine Cleared</a:t>
            </a:r>
          </a:p>
          <a:p>
            <a:r>
              <a:rPr lang="en-AU" dirty="0"/>
              <a:t> </a:t>
            </a:r>
            <a:r>
              <a:rPr lang="en-AU" dirty="0" smtClean="0"/>
              <a:t>              1 “Yes”                                                              C Spine Imaged</a:t>
            </a:r>
            <a:endParaRPr lang="en-AU" dirty="0"/>
          </a:p>
        </p:txBody>
      </p:sp>
    </p:spTree>
    <p:extLst>
      <p:ext uri="{BB962C8B-B14F-4D97-AF65-F5344CB8AC3E}">
        <p14:creationId xmlns:p14="http://schemas.microsoft.com/office/powerpoint/2010/main" val="338735030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1053" y="1576873"/>
            <a:ext cx="10161037" cy="4093428"/>
          </a:xfrm>
          <a:prstGeom prst="rect">
            <a:avLst/>
          </a:prstGeom>
        </p:spPr>
        <p:txBody>
          <a:bodyPr wrap="square">
            <a:spAutoFit/>
          </a:bodyPr>
          <a:lstStyle/>
          <a:p>
            <a:r>
              <a:rPr lang="en-AU" sz="2400" dirty="0"/>
              <a:t>National Emergency X-Radiography Utilization Study (NEXUS) low-risk criteria</a:t>
            </a:r>
          </a:p>
          <a:p>
            <a:endParaRPr lang="en-AU" sz="2400" dirty="0"/>
          </a:p>
          <a:p>
            <a:r>
              <a:rPr lang="en-AU" sz="2400" dirty="0"/>
              <a:t>Cervical spine radiography is indicated for patients with neck trauma </a:t>
            </a:r>
            <a:r>
              <a:rPr lang="en-AU" sz="2400" i="1" u="sng" dirty="0"/>
              <a:t>unless </a:t>
            </a:r>
            <a:r>
              <a:rPr lang="en-AU" sz="2400" dirty="0"/>
              <a:t>they meet </a:t>
            </a:r>
            <a:r>
              <a:rPr lang="en-AU" sz="2400" i="1" u="sng" dirty="0"/>
              <a:t>ALL</a:t>
            </a:r>
            <a:r>
              <a:rPr lang="en-AU" sz="2400" dirty="0"/>
              <a:t> of the following criteria:</a:t>
            </a:r>
          </a:p>
          <a:p>
            <a:endParaRPr lang="en-AU" sz="2400" dirty="0"/>
          </a:p>
          <a:p>
            <a:pPr marL="285750" indent="-285750">
              <a:buFont typeface="Wingdings" panose="05000000000000000000" pitchFamily="2" charset="2"/>
              <a:buChar char="Ø"/>
            </a:pPr>
            <a:r>
              <a:rPr lang="en-AU" sz="2400" dirty="0"/>
              <a:t>No posterior midline cervical-spine tenderness</a:t>
            </a:r>
          </a:p>
          <a:p>
            <a:pPr marL="285750" indent="-285750">
              <a:buFont typeface="Wingdings" panose="05000000000000000000" pitchFamily="2" charset="2"/>
              <a:buChar char="Ø"/>
            </a:pPr>
            <a:r>
              <a:rPr lang="en-AU" sz="2400" dirty="0"/>
              <a:t>No evidence of intoxication</a:t>
            </a:r>
          </a:p>
          <a:p>
            <a:pPr marL="285750" indent="-285750">
              <a:buFont typeface="Wingdings" panose="05000000000000000000" pitchFamily="2" charset="2"/>
              <a:buChar char="Ø"/>
            </a:pPr>
            <a:r>
              <a:rPr lang="en-AU" sz="2400" dirty="0"/>
              <a:t>A normal level of alertness (score of 15 on the Glasgow Coma Scale)</a:t>
            </a:r>
          </a:p>
          <a:p>
            <a:pPr marL="285750" indent="-285750">
              <a:buFont typeface="Wingdings" panose="05000000000000000000" pitchFamily="2" charset="2"/>
              <a:buChar char="Ø"/>
            </a:pPr>
            <a:r>
              <a:rPr lang="en-AU" sz="2400" dirty="0"/>
              <a:t>No focal neurologic deficit</a:t>
            </a:r>
          </a:p>
          <a:p>
            <a:pPr marL="285750" indent="-285750">
              <a:buFont typeface="Wingdings" panose="05000000000000000000" pitchFamily="2" charset="2"/>
              <a:buChar char="Ø"/>
            </a:pPr>
            <a:r>
              <a:rPr lang="en-AU" sz="2400" dirty="0"/>
              <a:t>No painful distracting </a:t>
            </a:r>
            <a:r>
              <a:rPr lang="en-AU" sz="2400" dirty="0" smtClean="0"/>
              <a:t>injuries</a:t>
            </a:r>
          </a:p>
          <a:p>
            <a:endParaRPr lang="en-AU" sz="2000" dirty="0"/>
          </a:p>
        </p:txBody>
      </p:sp>
      <p:sp>
        <p:nvSpPr>
          <p:cNvPr id="3" name="Rectangle 2"/>
          <p:cNvSpPr/>
          <p:nvPr/>
        </p:nvSpPr>
        <p:spPr>
          <a:xfrm>
            <a:off x="854375" y="530586"/>
            <a:ext cx="5780621"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NEXUS Rules</a:t>
            </a:r>
            <a:endParaRPr lang="en-AU" dirty="0">
              <a:solidFill>
                <a:prstClr val="black"/>
              </a:solidFill>
            </a:endParaRPr>
          </a:p>
        </p:txBody>
      </p:sp>
    </p:spTree>
    <p:extLst>
      <p:ext uri="{BB962C8B-B14F-4D97-AF65-F5344CB8AC3E}">
        <p14:creationId xmlns:p14="http://schemas.microsoft.com/office/powerpoint/2010/main" val="233349406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9911" y="1462855"/>
            <a:ext cx="10014856" cy="3323987"/>
          </a:xfrm>
          <a:prstGeom prst="rect">
            <a:avLst/>
          </a:prstGeom>
        </p:spPr>
        <p:txBody>
          <a:bodyPr wrap="square">
            <a:spAutoFit/>
          </a:bodyPr>
          <a:lstStyle/>
          <a:p>
            <a:pPr lvl="0"/>
            <a:r>
              <a:rPr lang="en-AU" sz="2400" dirty="0">
                <a:solidFill>
                  <a:prstClr val="black"/>
                </a:solidFill>
              </a:rPr>
              <a:t>Unlike the Canadian C-spine Rule (CCR), NEXUS Criteria does not have age cut-offs and is theoretically applicable to all patients &gt; 1 year of age.  However, there is literature to suggest caution applying NEXUS to patients &gt; 65 years of age, as the sensitivity may be as low as 66-84%.</a:t>
            </a:r>
          </a:p>
          <a:p>
            <a:pPr lvl="0"/>
            <a:endParaRPr lang="en-AU" sz="2400" dirty="0">
              <a:solidFill>
                <a:prstClr val="black"/>
              </a:solidFill>
            </a:endParaRPr>
          </a:p>
          <a:p>
            <a:pPr lvl="0"/>
            <a:r>
              <a:rPr lang="en-AU" sz="2400" dirty="0">
                <a:solidFill>
                  <a:prstClr val="black"/>
                </a:solidFill>
              </a:rPr>
              <a:t>Note: No mention of mechanism. (focus on clinical presentation) Very simple. Although </a:t>
            </a:r>
            <a:r>
              <a:rPr lang="en-AU" sz="2400" dirty="0" smtClean="0">
                <a:solidFill>
                  <a:prstClr val="black"/>
                </a:solidFill>
              </a:rPr>
              <a:t>Royal Melbourne Hospital guidelines </a:t>
            </a:r>
            <a:r>
              <a:rPr lang="en-AU" sz="2400" dirty="0">
                <a:solidFill>
                  <a:prstClr val="black"/>
                </a:solidFill>
              </a:rPr>
              <a:t>proceed to </a:t>
            </a:r>
            <a:r>
              <a:rPr lang="en-AU" sz="2400" i="1" u="sng" dirty="0">
                <a:solidFill>
                  <a:prstClr val="black"/>
                </a:solidFill>
              </a:rPr>
              <a:t>mechanism</a:t>
            </a:r>
            <a:r>
              <a:rPr lang="en-AU" sz="2400" dirty="0">
                <a:solidFill>
                  <a:prstClr val="black"/>
                </a:solidFill>
              </a:rPr>
              <a:t> and </a:t>
            </a:r>
            <a:r>
              <a:rPr lang="en-AU" sz="2400" i="1" u="sng" dirty="0">
                <a:solidFill>
                  <a:prstClr val="black"/>
                </a:solidFill>
              </a:rPr>
              <a:t>age </a:t>
            </a:r>
            <a:r>
              <a:rPr lang="en-AU" sz="2400" dirty="0">
                <a:solidFill>
                  <a:prstClr val="black"/>
                </a:solidFill>
              </a:rPr>
              <a:t>if none of any of above.</a:t>
            </a:r>
          </a:p>
          <a:p>
            <a:pPr lvl="0"/>
            <a:endParaRPr lang="en-AU" dirty="0">
              <a:solidFill>
                <a:prstClr val="black"/>
              </a:solidFill>
            </a:endParaRPr>
          </a:p>
        </p:txBody>
      </p:sp>
      <p:sp>
        <p:nvSpPr>
          <p:cNvPr id="3" name="Rectangle 2"/>
          <p:cNvSpPr/>
          <p:nvPr/>
        </p:nvSpPr>
        <p:spPr>
          <a:xfrm>
            <a:off x="826383" y="502594"/>
            <a:ext cx="5780621"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NEXUS Rules</a:t>
            </a:r>
            <a:endParaRPr lang="en-AU" dirty="0">
              <a:solidFill>
                <a:prstClr val="black"/>
              </a:solidFill>
            </a:endParaRPr>
          </a:p>
        </p:txBody>
      </p:sp>
    </p:spTree>
    <p:extLst>
      <p:ext uri="{BB962C8B-B14F-4D97-AF65-F5344CB8AC3E}">
        <p14:creationId xmlns:p14="http://schemas.microsoft.com/office/powerpoint/2010/main" val="240855892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1053" y="989046"/>
            <a:ext cx="10459616" cy="5262979"/>
          </a:xfrm>
          <a:prstGeom prst="rect">
            <a:avLst/>
          </a:prstGeom>
          <a:noFill/>
        </p:spPr>
        <p:txBody>
          <a:bodyPr wrap="square" rtlCol="0">
            <a:spAutoFit/>
          </a:bodyPr>
          <a:lstStyle/>
          <a:p>
            <a:endParaRPr lang="en-AU" sz="2800" dirty="0"/>
          </a:p>
          <a:p>
            <a:pPr marL="457200" indent="-457200">
              <a:buFont typeface="Wingdings" panose="05000000000000000000" pitchFamily="2" charset="2"/>
              <a:buChar char="Ø"/>
            </a:pPr>
            <a:r>
              <a:rPr lang="en-AU" sz="2800" dirty="0" smtClean="0"/>
              <a:t>Does not address low risk factors on </a:t>
            </a:r>
            <a:r>
              <a:rPr lang="en-AU" sz="2800" i="1" u="sng" dirty="0" smtClean="0"/>
              <a:t>History</a:t>
            </a:r>
          </a:p>
          <a:p>
            <a:pPr marL="457200" indent="-457200">
              <a:buFont typeface="Wingdings" panose="05000000000000000000" pitchFamily="2" charset="2"/>
              <a:buChar char="Ø"/>
            </a:pPr>
            <a:endParaRPr lang="en-AU" sz="2800" dirty="0"/>
          </a:p>
          <a:p>
            <a:pPr marL="457200" indent="-457200">
              <a:buFont typeface="Wingdings" panose="05000000000000000000" pitchFamily="2" charset="2"/>
              <a:buChar char="Ø"/>
            </a:pPr>
            <a:r>
              <a:rPr lang="en-AU" sz="2800" dirty="0" smtClean="0"/>
              <a:t>Does not assess </a:t>
            </a:r>
            <a:r>
              <a:rPr lang="en-AU" sz="2800" i="1" u="sng" dirty="0" smtClean="0"/>
              <a:t>mechanism</a:t>
            </a:r>
            <a:r>
              <a:rPr lang="en-AU" sz="2800" dirty="0" smtClean="0"/>
              <a:t> of injury</a:t>
            </a:r>
          </a:p>
          <a:p>
            <a:pPr marL="457200" indent="-457200">
              <a:buFont typeface="Wingdings" panose="05000000000000000000" pitchFamily="2" charset="2"/>
              <a:buChar char="Ø"/>
            </a:pPr>
            <a:endParaRPr lang="en-AU" sz="2800" dirty="0" smtClean="0"/>
          </a:p>
          <a:p>
            <a:pPr marL="457200" indent="-457200">
              <a:buFont typeface="Wingdings" panose="05000000000000000000" pitchFamily="2" charset="2"/>
              <a:buChar char="Ø"/>
            </a:pPr>
            <a:r>
              <a:rPr lang="en-AU" sz="2800" dirty="0" smtClean="0"/>
              <a:t>Does not assess </a:t>
            </a:r>
            <a:r>
              <a:rPr lang="en-AU" sz="2800" i="1" u="sng" dirty="0" smtClean="0"/>
              <a:t>age </a:t>
            </a:r>
            <a:r>
              <a:rPr lang="en-AU" sz="2800" i="1" dirty="0" smtClean="0"/>
              <a:t>(there are age related anatomical differences which pre disposes children to certain Cx Injuries)</a:t>
            </a:r>
          </a:p>
          <a:p>
            <a:pPr marL="457200" indent="-457200">
              <a:buFont typeface="Wingdings" panose="05000000000000000000" pitchFamily="2" charset="2"/>
              <a:buChar char="Ø"/>
            </a:pPr>
            <a:endParaRPr lang="en-AU" sz="2800" dirty="0" smtClean="0"/>
          </a:p>
          <a:p>
            <a:pPr marL="457200" indent="-457200">
              <a:buFont typeface="Wingdings" panose="05000000000000000000" pitchFamily="2" charset="2"/>
              <a:buChar char="Ø"/>
            </a:pPr>
            <a:r>
              <a:rPr lang="en-AU" sz="2800" dirty="0" smtClean="0"/>
              <a:t>Does not assess for </a:t>
            </a:r>
            <a:r>
              <a:rPr lang="en-AU" sz="2800" i="1" u="sng" dirty="0" smtClean="0"/>
              <a:t>pre-existing C spine </a:t>
            </a:r>
            <a:r>
              <a:rPr lang="en-AU" sz="2800" dirty="0" smtClean="0"/>
              <a:t>abnormalities (e.g. osteoporosis, ageing process, muscle weakness)</a:t>
            </a:r>
          </a:p>
          <a:p>
            <a:pPr marL="457200" indent="-457200">
              <a:buFont typeface="Wingdings" panose="05000000000000000000" pitchFamily="2" charset="2"/>
              <a:buChar char="Ø"/>
            </a:pPr>
            <a:endParaRPr lang="en-AU" sz="2800" dirty="0" smtClean="0"/>
          </a:p>
          <a:p>
            <a:pPr marL="457200" indent="-457200">
              <a:buFont typeface="Wingdings" panose="05000000000000000000" pitchFamily="2" charset="2"/>
              <a:buChar char="Ø"/>
            </a:pPr>
            <a:r>
              <a:rPr lang="en-AU" sz="2800" dirty="0" smtClean="0"/>
              <a:t>Does not assess </a:t>
            </a:r>
            <a:r>
              <a:rPr lang="en-AU" sz="2800" i="1" u="sng" dirty="0" smtClean="0"/>
              <a:t>neck movement</a:t>
            </a:r>
            <a:endParaRPr lang="en-AU" sz="2800" i="1" u="sng" dirty="0"/>
          </a:p>
        </p:txBody>
      </p:sp>
      <p:sp>
        <p:nvSpPr>
          <p:cNvPr id="3" name="Rectangle 2"/>
          <p:cNvSpPr/>
          <p:nvPr/>
        </p:nvSpPr>
        <p:spPr>
          <a:xfrm>
            <a:off x="863705" y="521256"/>
            <a:ext cx="5780621"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NEXUS Rules</a:t>
            </a:r>
            <a:endParaRPr lang="en-AU" dirty="0">
              <a:solidFill>
                <a:prstClr val="black"/>
              </a:solidFill>
            </a:endParaRPr>
          </a:p>
        </p:txBody>
      </p:sp>
    </p:spTree>
    <p:extLst>
      <p:ext uri="{BB962C8B-B14F-4D97-AF65-F5344CB8AC3E}">
        <p14:creationId xmlns:p14="http://schemas.microsoft.com/office/powerpoint/2010/main" val="350054774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0425" y="1017037"/>
            <a:ext cx="10963469" cy="5293757"/>
          </a:xfrm>
          <a:prstGeom prst="rect">
            <a:avLst/>
          </a:prstGeom>
          <a:noFill/>
        </p:spPr>
        <p:txBody>
          <a:bodyPr wrap="square" rtlCol="0">
            <a:spAutoFit/>
          </a:bodyPr>
          <a:lstStyle/>
          <a:p>
            <a:endParaRPr lang="en-AU" dirty="0" smtClean="0"/>
          </a:p>
          <a:p>
            <a:r>
              <a:rPr lang="en-AU" sz="2000" dirty="0" smtClean="0"/>
              <a:t>Many ED departments find the use of the NEXUS rules of insufficient sensitivity and have combined NEXUS with Canadian C Spine (although no tested validity)</a:t>
            </a:r>
          </a:p>
          <a:p>
            <a:endParaRPr lang="en-AU" sz="2000" dirty="0"/>
          </a:p>
          <a:p>
            <a:r>
              <a:rPr lang="en-AU" sz="2000" dirty="0" smtClean="0"/>
              <a:t>Because NEXUS does not take into account mechanism, ED’s initially use NEXUS and if no low risk criteria is present, look at high risk mechanism, age and Parathesia</a:t>
            </a:r>
          </a:p>
          <a:p>
            <a:endParaRPr lang="en-AU" sz="2000" dirty="0" smtClean="0"/>
          </a:p>
          <a:p>
            <a:r>
              <a:rPr lang="en-AU" sz="2000" i="1" dirty="0" smtClean="0"/>
              <a:t>Look </a:t>
            </a:r>
            <a:r>
              <a:rPr lang="en-AU" sz="2000" i="1" dirty="0"/>
              <a:t>at Low Risk </a:t>
            </a:r>
            <a:r>
              <a:rPr lang="en-AU" sz="2000" i="1" dirty="0" smtClean="0"/>
              <a:t>factors, (Nexus) if no…</a:t>
            </a:r>
            <a:endParaRPr lang="en-AU" sz="2000" i="1" dirty="0"/>
          </a:p>
          <a:p>
            <a:endParaRPr lang="en-AU" sz="2000" dirty="0"/>
          </a:p>
          <a:p>
            <a:r>
              <a:rPr lang="en-AU" sz="2000" i="1" dirty="0" smtClean="0"/>
              <a:t>Look at High Risk mechanism, (CCS) if no….</a:t>
            </a:r>
            <a:endParaRPr lang="en-AU" sz="2000" dirty="0"/>
          </a:p>
          <a:p>
            <a:endParaRPr lang="en-AU" sz="2000" dirty="0"/>
          </a:p>
          <a:p>
            <a:r>
              <a:rPr lang="en-AU" sz="2000" i="1" dirty="0" smtClean="0"/>
              <a:t>If any low risk factors (CCS), </a:t>
            </a:r>
            <a:r>
              <a:rPr lang="en-AU" sz="2000" dirty="0" smtClean="0"/>
              <a:t>rotate neck (chin to chest, head backwards, 45 degrees rotation)</a:t>
            </a:r>
          </a:p>
          <a:p>
            <a:endParaRPr lang="en-AU" sz="2000" dirty="0"/>
          </a:p>
          <a:p>
            <a:r>
              <a:rPr lang="en-AU" sz="2000" dirty="0" smtClean="0"/>
              <a:t>(note: if NO low risk factors, do not rotate neck, as the low risk factors are the </a:t>
            </a:r>
            <a:r>
              <a:rPr lang="en-AU" sz="2000" i="1" dirty="0" smtClean="0"/>
              <a:t>determinants</a:t>
            </a:r>
            <a:r>
              <a:rPr lang="en-AU" sz="2000" dirty="0" smtClean="0"/>
              <a:t> on whether you should allow the pt. to rotate the neck - not a decision making tool in itself to immobilise or not)</a:t>
            </a:r>
          </a:p>
          <a:p>
            <a:endParaRPr lang="en-AU" sz="2000" dirty="0"/>
          </a:p>
          <a:p>
            <a:r>
              <a:rPr lang="en-AU" sz="2000" dirty="0" smtClean="0"/>
              <a:t>If all OK – no immobilisation required</a:t>
            </a:r>
            <a:endParaRPr lang="en-AU" sz="2000" dirty="0"/>
          </a:p>
        </p:txBody>
      </p:sp>
      <p:sp>
        <p:nvSpPr>
          <p:cNvPr id="3" name="Rectangle 2"/>
          <p:cNvSpPr/>
          <p:nvPr/>
        </p:nvSpPr>
        <p:spPr>
          <a:xfrm>
            <a:off x="723746" y="493263"/>
            <a:ext cx="10678262" cy="646331"/>
          </a:xfrm>
          <a:prstGeom prst="rect">
            <a:avLst/>
          </a:prstGeom>
        </p:spPr>
        <p:txBody>
          <a:bodyPr wrap="squar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Trauma – </a:t>
            </a:r>
            <a:r>
              <a:rPr lang="en-US" sz="3600" b="1" dirty="0" smtClean="0">
                <a:ln w="6600">
                  <a:solidFill>
                    <a:srgbClr val="C0504D"/>
                  </a:solidFill>
                  <a:prstDash val="solid"/>
                </a:ln>
                <a:solidFill>
                  <a:srgbClr val="FFFFFF"/>
                </a:solidFill>
                <a:effectLst>
                  <a:outerShdw dist="38100" dir="2700000" algn="tl" rotWithShape="0">
                    <a:srgbClr val="C0504D"/>
                  </a:outerShdw>
                </a:effectLst>
              </a:rPr>
              <a:t>Which Rule to Use?</a:t>
            </a:r>
            <a:endParaRPr lang="en-AU" dirty="0">
              <a:solidFill>
                <a:prstClr val="black"/>
              </a:solidFill>
            </a:endParaRPr>
          </a:p>
        </p:txBody>
      </p:sp>
    </p:spTree>
    <p:extLst>
      <p:ext uri="{BB962C8B-B14F-4D97-AF65-F5344CB8AC3E}">
        <p14:creationId xmlns:p14="http://schemas.microsoft.com/office/powerpoint/2010/main" val="87822278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80113" y="1148925"/>
            <a:ext cx="5473740" cy="5587777"/>
          </a:xfrm>
          <a:prstGeom prst="rect">
            <a:avLst/>
          </a:prstGeom>
        </p:spPr>
      </p:pic>
      <p:sp>
        <p:nvSpPr>
          <p:cNvPr id="3" name="TextBox 2"/>
          <p:cNvSpPr txBox="1"/>
          <p:nvPr/>
        </p:nvSpPr>
        <p:spPr>
          <a:xfrm>
            <a:off x="1147665" y="1436264"/>
            <a:ext cx="3172408" cy="4154984"/>
          </a:xfrm>
          <a:prstGeom prst="rect">
            <a:avLst/>
          </a:prstGeom>
          <a:noFill/>
        </p:spPr>
        <p:txBody>
          <a:bodyPr wrap="square" rtlCol="0">
            <a:spAutoFit/>
          </a:bodyPr>
          <a:lstStyle/>
          <a:p>
            <a:r>
              <a:rPr lang="en-AU" sz="2400" dirty="0" smtClean="0"/>
              <a:t>Many </a:t>
            </a:r>
            <a:r>
              <a:rPr lang="en-AU" sz="2400" dirty="0"/>
              <a:t>ED departments are using the </a:t>
            </a:r>
            <a:r>
              <a:rPr lang="en-AU" sz="2400" dirty="0" smtClean="0"/>
              <a:t>“combination tool”</a:t>
            </a:r>
          </a:p>
          <a:p>
            <a:endParaRPr lang="en-AU" sz="2400" dirty="0"/>
          </a:p>
          <a:p>
            <a:r>
              <a:rPr lang="en-AU" sz="2400" dirty="0" smtClean="0"/>
              <a:t>There is no evidence that combining the 2 Rule sets is valid as each rule set has been tested on its own, not in combination</a:t>
            </a:r>
          </a:p>
          <a:p>
            <a:endParaRPr lang="en-AU" sz="2400" dirty="0"/>
          </a:p>
        </p:txBody>
      </p:sp>
      <p:sp>
        <p:nvSpPr>
          <p:cNvPr id="4" name="Rectangle 3"/>
          <p:cNvSpPr/>
          <p:nvPr/>
        </p:nvSpPr>
        <p:spPr>
          <a:xfrm>
            <a:off x="863248" y="502594"/>
            <a:ext cx="6299353" cy="646331"/>
          </a:xfrm>
          <a:prstGeom prst="rect">
            <a:avLst/>
          </a:prstGeom>
        </p:spPr>
        <p:txBody>
          <a:bodyPr wrap="none">
            <a:spAutoFit/>
          </a:bodyPr>
          <a:lstStyle/>
          <a:p>
            <a:r>
              <a:rPr lang="en-US" sz="3600" b="1" dirty="0">
                <a:ln w="6600">
                  <a:solidFill>
                    <a:srgbClr val="C0504D"/>
                  </a:solidFill>
                  <a:prstDash val="solid"/>
                </a:ln>
                <a:solidFill>
                  <a:srgbClr val="FFFFFF"/>
                </a:solidFill>
                <a:effectLst>
                  <a:outerShdw dist="38100" dir="2700000" algn="tl" rotWithShape="0">
                    <a:srgbClr val="C0504D"/>
                  </a:outerShdw>
                </a:effectLst>
              </a:rPr>
              <a:t>Spinal Trauma </a:t>
            </a:r>
            <a:r>
              <a:rPr lang="en-US" sz="3600" b="1" dirty="0" smtClean="0">
                <a:ln w="6600">
                  <a:solidFill>
                    <a:srgbClr val="C0504D"/>
                  </a:solidFill>
                  <a:prstDash val="solid"/>
                </a:ln>
                <a:solidFill>
                  <a:srgbClr val="FFFFFF"/>
                </a:solidFill>
                <a:effectLst>
                  <a:outerShdw dist="38100" dir="2700000" algn="tl" rotWithShape="0">
                    <a:srgbClr val="C0504D"/>
                  </a:outerShdw>
                </a:effectLst>
              </a:rPr>
              <a:t>– “</a:t>
            </a:r>
            <a:r>
              <a:rPr lang="en-US" sz="3600" b="1" dirty="0" err="1" smtClean="0">
                <a:ln w="6600">
                  <a:solidFill>
                    <a:srgbClr val="C0504D"/>
                  </a:solidFill>
                  <a:prstDash val="solid"/>
                </a:ln>
                <a:solidFill>
                  <a:srgbClr val="FFFFFF"/>
                </a:solidFill>
                <a:effectLst>
                  <a:outerShdw dist="38100" dir="2700000" algn="tl" rotWithShape="0">
                    <a:srgbClr val="C0504D"/>
                  </a:outerShdw>
                </a:effectLst>
              </a:rPr>
              <a:t>Combi</a:t>
            </a:r>
            <a:r>
              <a:rPr lang="en-US" sz="3600" b="1" dirty="0" smtClean="0">
                <a:ln w="6600">
                  <a:solidFill>
                    <a:srgbClr val="C0504D"/>
                  </a:solidFill>
                  <a:prstDash val="solid"/>
                </a:ln>
                <a:solidFill>
                  <a:srgbClr val="FFFFFF"/>
                </a:solidFill>
                <a:effectLst>
                  <a:outerShdw dist="38100" dir="2700000" algn="tl" rotWithShape="0">
                    <a:srgbClr val="C0504D"/>
                  </a:outerShdw>
                </a:effectLst>
              </a:rPr>
              <a:t> Rules”</a:t>
            </a:r>
            <a:endParaRPr lang="en-AU" dirty="0"/>
          </a:p>
        </p:txBody>
      </p:sp>
    </p:spTree>
    <p:extLst>
      <p:ext uri="{BB962C8B-B14F-4D97-AF65-F5344CB8AC3E}">
        <p14:creationId xmlns:p14="http://schemas.microsoft.com/office/powerpoint/2010/main" val="349093275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4481" y="1158256"/>
            <a:ext cx="11028784" cy="5447645"/>
          </a:xfrm>
          <a:prstGeom prst="rect">
            <a:avLst/>
          </a:prstGeom>
          <a:noFill/>
        </p:spPr>
        <p:txBody>
          <a:bodyPr wrap="square" rtlCol="0">
            <a:spAutoFit/>
          </a:bodyPr>
          <a:lstStyle/>
          <a:p>
            <a:pPr marL="285750" indent="-285750">
              <a:buFont typeface="Wingdings" panose="05000000000000000000" pitchFamily="2" charset="2"/>
              <a:buChar char="Ø"/>
            </a:pPr>
            <a:r>
              <a:rPr lang="en-AU" sz="2000" dirty="0" smtClean="0"/>
              <a:t>No </a:t>
            </a:r>
            <a:r>
              <a:rPr lang="en-AU" sz="2000" dirty="0"/>
              <a:t>posterior midline cervical-spine tenderness</a:t>
            </a:r>
          </a:p>
          <a:p>
            <a:pPr marL="285750" indent="-285750">
              <a:buFont typeface="Wingdings" panose="05000000000000000000" pitchFamily="2" charset="2"/>
              <a:buChar char="Ø"/>
            </a:pPr>
            <a:r>
              <a:rPr lang="en-AU" sz="2000" dirty="0"/>
              <a:t>No evidence of intoxication</a:t>
            </a:r>
          </a:p>
          <a:p>
            <a:pPr marL="285750" indent="-285750">
              <a:buFont typeface="Wingdings" panose="05000000000000000000" pitchFamily="2" charset="2"/>
              <a:buChar char="Ø"/>
            </a:pPr>
            <a:r>
              <a:rPr lang="en-AU" sz="2000" dirty="0"/>
              <a:t>A normal level of alertness (score of 15 on the Glasgow Coma </a:t>
            </a:r>
            <a:r>
              <a:rPr lang="en-AU" sz="2000" dirty="0" smtClean="0"/>
              <a:t>Scale – “on presentation”)</a:t>
            </a:r>
            <a:endParaRPr lang="en-AU" sz="2000" dirty="0"/>
          </a:p>
          <a:p>
            <a:pPr marL="285750" indent="-285750">
              <a:buFont typeface="Wingdings" panose="05000000000000000000" pitchFamily="2" charset="2"/>
              <a:buChar char="Ø"/>
            </a:pPr>
            <a:r>
              <a:rPr lang="en-AU" sz="2000" dirty="0"/>
              <a:t>No focal neurologic deficit</a:t>
            </a:r>
          </a:p>
          <a:p>
            <a:pPr marL="285750" indent="-285750">
              <a:buFont typeface="Wingdings" panose="05000000000000000000" pitchFamily="2" charset="2"/>
              <a:buChar char="Ø"/>
            </a:pPr>
            <a:r>
              <a:rPr lang="en-AU" sz="2000" dirty="0"/>
              <a:t>No painful distracting </a:t>
            </a:r>
            <a:r>
              <a:rPr lang="en-AU" sz="2000" dirty="0" smtClean="0"/>
              <a:t>injuries</a:t>
            </a:r>
          </a:p>
          <a:p>
            <a:pPr marL="285750" indent="-285750">
              <a:buFont typeface="Wingdings" panose="05000000000000000000" pitchFamily="2" charset="2"/>
              <a:buChar char="Ø"/>
            </a:pPr>
            <a:endParaRPr lang="en-AU" sz="2000" dirty="0"/>
          </a:p>
          <a:p>
            <a:r>
              <a:rPr lang="en-AU" sz="2000" dirty="0" smtClean="0"/>
              <a:t>If none of above….. Pt assessed as meeting high risk criteria:</a:t>
            </a:r>
            <a:endParaRPr lang="en-AU" sz="2000" dirty="0"/>
          </a:p>
          <a:p>
            <a:pPr marL="285750" indent="-285750">
              <a:buFont typeface="Wingdings" panose="05000000000000000000" pitchFamily="2" charset="2"/>
              <a:buChar char="Ø"/>
            </a:pPr>
            <a:r>
              <a:rPr lang="en-AU" sz="2000" dirty="0" smtClean="0"/>
              <a:t>Age &gt;65</a:t>
            </a:r>
          </a:p>
          <a:p>
            <a:pPr marL="285750" indent="-285750">
              <a:buFont typeface="Wingdings" panose="05000000000000000000" pitchFamily="2" charset="2"/>
              <a:buChar char="Ø"/>
            </a:pPr>
            <a:r>
              <a:rPr lang="en-AU" sz="2000" dirty="0" smtClean="0"/>
              <a:t>Dangerous mechanism</a:t>
            </a:r>
          </a:p>
          <a:p>
            <a:pPr marL="285750" indent="-285750">
              <a:buFont typeface="Wingdings" panose="05000000000000000000" pitchFamily="2" charset="2"/>
              <a:buChar char="Ø"/>
            </a:pPr>
            <a:r>
              <a:rPr lang="en-AU" sz="2000" dirty="0" smtClean="0"/>
              <a:t>Parathesia in extremities</a:t>
            </a:r>
          </a:p>
          <a:p>
            <a:pPr marL="285750" indent="-285750">
              <a:buFont typeface="Wingdings" panose="05000000000000000000" pitchFamily="2" charset="2"/>
              <a:buChar char="Ø"/>
            </a:pPr>
            <a:endParaRPr lang="en-AU" sz="2000" dirty="0"/>
          </a:p>
          <a:p>
            <a:r>
              <a:rPr lang="en-AU" sz="2000" dirty="0" smtClean="0"/>
              <a:t>Dangerous Mechanisms	Fall &gt; 3 metres or 5 stairs</a:t>
            </a:r>
          </a:p>
          <a:p>
            <a:r>
              <a:rPr lang="en-AU" sz="2000" dirty="0"/>
              <a:t>	</a:t>
            </a:r>
            <a:r>
              <a:rPr lang="en-AU" sz="2000" dirty="0" smtClean="0"/>
              <a:t>		Axial loading</a:t>
            </a:r>
          </a:p>
          <a:p>
            <a:r>
              <a:rPr lang="en-AU" sz="2000" dirty="0"/>
              <a:t>	</a:t>
            </a:r>
            <a:r>
              <a:rPr lang="en-AU" sz="2000" dirty="0" smtClean="0"/>
              <a:t>		High speed MVA (ejection/rollover)</a:t>
            </a:r>
          </a:p>
          <a:p>
            <a:r>
              <a:rPr lang="en-AU" sz="2000" dirty="0"/>
              <a:t>	</a:t>
            </a:r>
            <a:r>
              <a:rPr lang="en-AU" sz="2000" dirty="0" smtClean="0"/>
              <a:t>		Motorised Recreation Vehicle</a:t>
            </a:r>
          </a:p>
          <a:p>
            <a:r>
              <a:rPr lang="en-AU" sz="2000" dirty="0"/>
              <a:t>	</a:t>
            </a:r>
            <a:r>
              <a:rPr lang="en-AU" sz="2000" dirty="0" smtClean="0"/>
              <a:t>		Bicycle accident</a:t>
            </a:r>
          </a:p>
          <a:p>
            <a:pPr algn="ctr"/>
            <a:r>
              <a:rPr lang="en-AU" sz="2800" dirty="0" smtClean="0"/>
              <a:t>If NO – no C Collar required (99% accuracy on review)</a:t>
            </a:r>
            <a:r>
              <a:rPr lang="en-AU" sz="2000" dirty="0" smtClean="0"/>
              <a:t>	</a:t>
            </a:r>
            <a:endParaRPr lang="en-AU" sz="2000" dirty="0"/>
          </a:p>
        </p:txBody>
      </p:sp>
      <p:sp>
        <p:nvSpPr>
          <p:cNvPr id="3" name="Rectangle 2"/>
          <p:cNvSpPr/>
          <p:nvPr/>
        </p:nvSpPr>
        <p:spPr>
          <a:xfrm>
            <a:off x="751281" y="511925"/>
            <a:ext cx="9251122" cy="646331"/>
          </a:xfrm>
          <a:prstGeom prst="rect">
            <a:avLst/>
          </a:prstGeom>
        </p:spPr>
        <p:txBody>
          <a:bodyPr wrap="none">
            <a:spAutoFit/>
          </a:bodyPr>
          <a:lstStyle/>
          <a:p>
            <a:r>
              <a:rPr lang="en-US" sz="3600" b="1" dirty="0" smtClean="0">
                <a:ln w="6600">
                  <a:solidFill>
                    <a:srgbClr val="C0504D"/>
                  </a:solidFill>
                  <a:prstDash val="solid"/>
                </a:ln>
                <a:solidFill>
                  <a:srgbClr val="FFFFFF"/>
                </a:solidFill>
                <a:effectLst>
                  <a:outerShdw dist="38100" dir="2700000" algn="tl" rotWithShape="0">
                    <a:srgbClr val="C0504D"/>
                  </a:outerShdw>
                </a:effectLst>
              </a:rPr>
              <a:t>RMH uses a combination of NEXUS &amp; C C Spine </a:t>
            </a:r>
            <a:endParaRPr lang="en-AU" dirty="0"/>
          </a:p>
        </p:txBody>
      </p:sp>
      <p:sp>
        <p:nvSpPr>
          <p:cNvPr id="5" name="TextBox 4"/>
          <p:cNvSpPr txBox="1"/>
          <p:nvPr/>
        </p:nvSpPr>
        <p:spPr>
          <a:xfrm>
            <a:off x="6354146" y="4012163"/>
            <a:ext cx="3928188" cy="646331"/>
          </a:xfrm>
          <a:prstGeom prst="rect">
            <a:avLst/>
          </a:prstGeom>
          <a:noFill/>
        </p:spPr>
        <p:txBody>
          <a:bodyPr wrap="square" rtlCol="0">
            <a:spAutoFit/>
          </a:bodyPr>
          <a:lstStyle/>
          <a:p>
            <a:r>
              <a:rPr lang="en-AU" dirty="0" smtClean="0">
                <a:solidFill>
                  <a:srgbClr val="FF0000"/>
                </a:solidFill>
              </a:rPr>
              <a:t>Note: Mechanism is all common sense criteria you would use anyway</a:t>
            </a:r>
            <a:endParaRPr lang="en-AU" dirty="0">
              <a:solidFill>
                <a:srgbClr val="FF0000"/>
              </a:solidFill>
            </a:endParaRPr>
          </a:p>
        </p:txBody>
      </p:sp>
    </p:spTree>
    <p:extLst>
      <p:ext uri="{BB962C8B-B14F-4D97-AF65-F5344CB8AC3E}">
        <p14:creationId xmlns:p14="http://schemas.microsoft.com/office/powerpoint/2010/main" val="675716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1094" y="1296011"/>
            <a:ext cx="10888824" cy="4401205"/>
          </a:xfrm>
          <a:prstGeom prst="rect">
            <a:avLst/>
          </a:prstGeom>
        </p:spPr>
        <p:txBody>
          <a:bodyPr wrap="square">
            <a:spAutoFit/>
          </a:bodyPr>
          <a:lstStyle/>
          <a:p>
            <a:r>
              <a:rPr lang="en-AU" sz="2000" dirty="0">
                <a:solidFill>
                  <a:srgbClr val="333333"/>
                </a:solidFill>
              </a:rPr>
              <a:t>Fractures of C1/C2 together are not uncommonly seen and occur due to both forced hyperextension and axial compression type injuries</a:t>
            </a:r>
            <a:r>
              <a:rPr lang="en-AU" sz="2000" dirty="0" smtClean="0">
                <a:solidFill>
                  <a:srgbClr val="333333"/>
                </a:solidFill>
              </a:rPr>
              <a:t>.</a:t>
            </a:r>
            <a:r>
              <a:rPr lang="en-AU" sz="2000" dirty="0">
                <a:solidFill>
                  <a:srgbClr val="333333"/>
                </a:solidFill>
              </a:rPr>
              <a:t> Their unique positioning make them more likely to fracture together than other vertebrae</a:t>
            </a:r>
            <a:r>
              <a:rPr lang="en-AU" sz="2000" dirty="0" smtClean="0">
                <a:solidFill>
                  <a:srgbClr val="333333"/>
                </a:solidFill>
              </a:rPr>
              <a:t>.</a:t>
            </a:r>
            <a:r>
              <a:rPr lang="en-AU" sz="2000" dirty="0">
                <a:solidFill>
                  <a:srgbClr val="2A2A2A"/>
                </a:solidFill>
              </a:rPr>
              <a:t> Most fatal cervical spine injuries occur in upper cervical levels, either at craniocervical junction C1 or </a:t>
            </a:r>
            <a:r>
              <a:rPr lang="en-AU" sz="2000" dirty="0" smtClean="0">
                <a:solidFill>
                  <a:srgbClr val="2A2A2A"/>
                </a:solidFill>
              </a:rPr>
              <a:t>C2</a:t>
            </a:r>
            <a:endParaRPr lang="en-AU" sz="2000" dirty="0" smtClean="0">
              <a:solidFill>
                <a:srgbClr val="333333"/>
              </a:solidFill>
            </a:endParaRPr>
          </a:p>
          <a:p>
            <a:endParaRPr lang="en-AU" sz="2000" dirty="0">
              <a:solidFill>
                <a:srgbClr val="333333"/>
              </a:solidFill>
            </a:endParaRPr>
          </a:p>
          <a:p>
            <a:r>
              <a:rPr lang="en-AU" sz="2000" dirty="0" smtClean="0">
                <a:solidFill>
                  <a:srgbClr val="333333"/>
                </a:solidFill>
              </a:rPr>
              <a:t>Fractures </a:t>
            </a:r>
            <a:r>
              <a:rPr lang="en-AU" sz="2000" dirty="0">
                <a:solidFill>
                  <a:srgbClr val="333333"/>
                </a:solidFill>
              </a:rPr>
              <a:t>of the C3 vertebrae, although uncommon, have been linked to a higher mortality rate than other cervical fractures. The phrenic nerve can be damaged in a C3 fracture and subsequently </a:t>
            </a:r>
            <a:r>
              <a:rPr lang="en-AU" sz="2000" dirty="0" smtClean="0">
                <a:solidFill>
                  <a:srgbClr val="333333"/>
                </a:solidFill>
              </a:rPr>
              <a:t>paralyse </a:t>
            </a:r>
            <a:r>
              <a:rPr lang="en-AU" sz="2000" dirty="0">
                <a:solidFill>
                  <a:srgbClr val="333333"/>
                </a:solidFill>
              </a:rPr>
              <a:t>the diaphragm. </a:t>
            </a:r>
            <a:endParaRPr lang="en-AU" sz="2000" dirty="0" smtClean="0">
              <a:solidFill>
                <a:srgbClr val="333333"/>
              </a:solidFill>
            </a:endParaRPr>
          </a:p>
          <a:p>
            <a:endParaRPr lang="en-AU" sz="2000" dirty="0">
              <a:solidFill>
                <a:srgbClr val="333333"/>
              </a:solidFill>
            </a:endParaRPr>
          </a:p>
          <a:p>
            <a:r>
              <a:rPr lang="en-AU" sz="2000" dirty="0" smtClean="0">
                <a:solidFill>
                  <a:srgbClr val="333333"/>
                </a:solidFill>
              </a:rPr>
              <a:t>Below </a:t>
            </a:r>
            <a:r>
              <a:rPr lang="en-AU" sz="2000" dirty="0">
                <a:solidFill>
                  <a:srgbClr val="333333"/>
                </a:solidFill>
              </a:rPr>
              <a:t>C3, the vertebral canal is narrower in comparison to the diameter of the spinal cord itself, so spinal cord injuries occur more frequently in cervical fractures below C3</a:t>
            </a:r>
            <a:r>
              <a:rPr lang="en-AU" sz="2000" dirty="0" smtClean="0">
                <a:solidFill>
                  <a:srgbClr val="333333"/>
                </a:solidFill>
              </a:rPr>
              <a:t>.</a:t>
            </a:r>
          </a:p>
          <a:p>
            <a:endParaRPr lang="en-AU" sz="2000" b="0" i="0" dirty="0">
              <a:solidFill>
                <a:srgbClr val="333333"/>
              </a:solidFill>
              <a:effectLst/>
            </a:endParaRPr>
          </a:p>
          <a:p>
            <a:r>
              <a:rPr lang="en-AU" sz="2000" dirty="0">
                <a:solidFill>
                  <a:srgbClr val="2A2A2A"/>
                </a:solidFill>
              </a:rPr>
              <a:t>Most cervical spine fractures occur predominantly at 2 levels: one third of injuries occur at the level of C2, and one half of injuries occur at the level of C6 or C7. </a:t>
            </a:r>
            <a:endParaRPr lang="en-AU" sz="2000" b="0" i="0" dirty="0">
              <a:solidFill>
                <a:srgbClr val="333333"/>
              </a:solidFill>
              <a:effectLst/>
            </a:endParaRPr>
          </a:p>
        </p:txBody>
      </p:sp>
      <p:sp>
        <p:nvSpPr>
          <p:cNvPr id="3" name="Rectangle 2"/>
          <p:cNvSpPr/>
          <p:nvPr/>
        </p:nvSpPr>
        <p:spPr>
          <a:xfrm>
            <a:off x="821094" y="521255"/>
            <a:ext cx="5151988" cy="646331"/>
          </a:xfrm>
          <a:prstGeom prst="rect">
            <a:avLst/>
          </a:prstGeom>
        </p:spPr>
        <p:txBody>
          <a:bodyPr wrap="none">
            <a:spAutoFit/>
          </a:bodyPr>
          <a:lstStyle/>
          <a:p>
            <a:pPr lvl="0"/>
            <a:r>
              <a:rPr lang="en-US" sz="3600" b="1" dirty="0">
                <a:ln w="6600">
                  <a:solidFill>
                    <a:srgbClr val="C0504D"/>
                  </a:solidFill>
                  <a:prstDash val="solid"/>
                </a:ln>
                <a:solidFill>
                  <a:srgbClr val="FFFFFF"/>
                </a:solidFill>
                <a:effectLst>
                  <a:outerShdw dist="38100" dir="2700000" algn="tl" rotWithShape="0">
                    <a:srgbClr val="C0504D"/>
                  </a:outerShdw>
                </a:effectLst>
              </a:rPr>
              <a:t>Spinal Anatomy Refresher</a:t>
            </a:r>
            <a:endParaRPr lang="en-AU" dirty="0">
              <a:solidFill>
                <a:prstClr val="black"/>
              </a:solidFill>
            </a:endParaRPr>
          </a:p>
        </p:txBody>
      </p:sp>
    </p:spTree>
    <p:extLst>
      <p:ext uri="{BB962C8B-B14F-4D97-AF65-F5344CB8AC3E}">
        <p14:creationId xmlns:p14="http://schemas.microsoft.com/office/powerpoint/2010/main" val="21686505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511143" y="130629"/>
            <a:ext cx="3993502" cy="6601926"/>
          </a:xfrm>
          <a:prstGeom prst="rect">
            <a:avLst/>
          </a:prstGeom>
        </p:spPr>
      </p:pic>
      <p:sp>
        <p:nvSpPr>
          <p:cNvPr id="3" name="TextBox 2"/>
          <p:cNvSpPr txBox="1"/>
          <p:nvPr/>
        </p:nvSpPr>
        <p:spPr>
          <a:xfrm>
            <a:off x="4255786" y="2587900"/>
            <a:ext cx="1362270" cy="523220"/>
          </a:xfrm>
          <a:prstGeom prst="rect">
            <a:avLst/>
          </a:prstGeom>
          <a:noFill/>
        </p:spPr>
        <p:txBody>
          <a:bodyPr wrap="square" rtlCol="0">
            <a:spAutoFit/>
          </a:bodyPr>
          <a:lstStyle/>
          <a:p>
            <a:r>
              <a:rPr lang="en-AU" sz="2800" dirty="0" smtClean="0"/>
              <a:t>NEXUS</a:t>
            </a:r>
            <a:endParaRPr lang="en-AU" sz="2800" dirty="0"/>
          </a:p>
        </p:txBody>
      </p:sp>
      <p:sp>
        <p:nvSpPr>
          <p:cNvPr id="6" name="TextBox 5"/>
          <p:cNvSpPr txBox="1"/>
          <p:nvPr/>
        </p:nvSpPr>
        <p:spPr>
          <a:xfrm>
            <a:off x="3762173" y="1461430"/>
            <a:ext cx="2752530" cy="954107"/>
          </a:xfrm>
          <a:prstGeom prst="rect">
            <a:avLst/>
          </a:prstGeom>
          <a:noFill/>
        </p:spPr>
        <p:txBody>
          <a:bodyPr wrap="square" rtlCol="0">
            <a:spAutoFit/>
          </a:bodyPr>
          <a:lstStyle/>
          <a:p>
            <a:r>
              <a:rPr lang="en-AU" sz="2800" dirty="0" smtClean="0"/>
              <a:t>Note obs. Needs to be “stable”</a:t>
            </a:r>
            <a:endParaRPr lang="en-AU" sz="2800" dirty="0"/>
          </a:p>
        </p:txBody>
      </p:sp>
      <p:sp>
        <p:nvSpPr>
          <p:cNvPr id="7" name="TextBox 6"/>
          <p:cNvSpPr txBox="1"/>
          <p:nvPr/>
        </p:nvSpPr>
        <p:spPr>
          <a:xfrm>
            <a:off x="4697963" y="3283483"/>
            <a:ext cx="643813" cy="523220"/>
          </a:xfrm>
          <a:prstGeom prst="rect">
            <a:avLst/>
          </a:prstGeom>
          <a:noFill/>
        </p:spPr>
        <p:txBody>
          <a:bodyPr wrap="square" rtlCol="0">
            <a:spAutoFit/>
          </a:bodyPr>
          <a:lstStyle/>
          <a:p>
            <a:r>
              <a:rPr lang="en-AU" sz="2800" dirty="0" smtClean="0"/>
              <a:t>+</a:t>
            </a:r>
            <a:endParaRPr lang="en-AU" sz="2800" dirty="0"/>
          </a:p>
        </p:txBody>
      </p:sp>
      <p:sp>
        <p:nvSpPr>
          <p:cNvPr id="8" name="Rectangle 7"/>
          <p:cNvSpPr/>
          <p:nvPr/>
        </p:nvSpPr>
        <p:spPr>
          <a:xfrm>
            <a:off x="3671583" y="4125947"/>
            <a:ext cx="2696572" cy="523220"/>
          </a:xfrm>
          <a:prstGeom prst="rect">
            <a:avLst/>
          </a:prstGeom>
        </p:spPr>
        <p:txBody>
          <a:bodyPr wrap="none">
            <a:spAutoFit/>
          </a:bodyPr>
          <a:lstStyle/>
          <a:p>
            <a:r>
              <a:rPr lang="en-AU" sz="2800" dirty="0"/>
              <a:t>Canadian C Spine</a:t>
            </a:r>
          </a:p>
        </p:txBody>
      </p:sp>
      <p:sp>
        <p:nvSpPr>
          <p:cNvPr id="9" name="Rectangle 8"/>
          <p:cNvSpPr/>
          <p:nvPr/>
        </p:nvSpPr>
        <p:spPr>
          <a:xfrm>
            <a:off x="755713" y="555689"/>
            <a:ext cx="6970034" cy="584775"/>
          </a:xfrm>
          <a:prstGeom prst="rect">
            <a:avLst/>
          </a:prstGeom>
          <a:noFill/>
        </p:spPr>
        <p:txBody>
          <a:bodyPr wrap="square" lIns="91440" tIns="45720" rIns="91440" bIns="45720">
            <a:spAutoFit/>
          </a:bodyPr>
          <a:lstStyle/>
          <a:p>
            <a:pPr lvl="0" algn="ctr"/>
            <a:r>
              <a:rPr lang="en-AU" sz="3200" b="1" cap="none" spc="0" dirty="0">
                <a:ln w="6600">
                  <a:solidFill>
                    <a:schemeClr val="accent2"/>
                  </a:solidFill>
                  <a:prstDash val="solid"/>
                </a:ln>
                <a:solidFill>
                  <a:srgbClr val="FFFFFF"/>
                </a:solidFill>
                <a:effectLst>
                  <a:outerShdw dist="38100" dir="2700000" algn="tl" rotWithShape="0">
                    <a:schemeClr val="accent2"/>
                  </a:outerShdw>
                </a:effectLst>
              </a:rPr>
              <a:t>Radcliff Hospital. </a:t>
            </a:r>
            <a:r>
              <a:rPr lang="en-AU" sz="3200" b="1" cap="none" spc="0" dirty="0" smtClean="0">
                <a:ln w="6600">
                  <a:solidFill>
                    <a:schemeClr val="accent2"/>
                  </a:solidFill>
                  <a:prstDash val="solid"/>
                </a:ln>
                <a:solidFill>
                  <a:srgbClr val="FFFFFF"/>
                </a:solidFill>
                <a:effectLst>
                  <a:outerShdw dist="38100" dir="2700000" algn="tl" rotWithShape="0">
                    <a:schemeClr val="accent2"/>
                  </a:outerShdw>
                </a:effectLst>
              </a:rPr>
              <a:t>UK “Combi</a:t>
            </a:r>
            <a:r>
              <a:rPr lang="en-AU" sz="3200" b="1" cap="none" spc="0" dirty="0">
                <a:ln w="6600">
                  <a:solidFill>
                    <a:schemeClr val="accent2"/>
                  </a:solidFill>
                  <a:prstDash val="solid"/>
                </a:ln>
                <a:solidFill>
                  <a:srgbClr val="FFFFFF"/>
                </a:solidFill>
                <a:effectLst>
                  <a:outerShdw dist="38100" dir="2700000" algn="tl" rotWithShape="0">
                    <a:schemeClr val="accent2"/>
                  </a:outerShdw>
                </a:effectLst>
              </a:rPr>
              <a:t>” model</a:t>
            </a:r>
          </a:p>
        </p:txBody>
      </p:sp>
    </p:spTree>
    <p:extLst>
      <p:ext uri="{BB962C8B-B14F-4D97-AF65-F5344CB8AC3E}">
        <p14:creationId xmlns:p14="http://schemas.microsoft.com/office/powerpoint/2010/main" val="144906826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230321" y="139959"/>
            <a:ext cx="5376960" cy="6649609"/>
          </a:xfrm>
          <a:prstGeom prst="rect">
            <a:avLst/>
          </a:prstGeom>
        </p:spPr>
      </p:pic>
      <p:sp>
        <p:nvSpPr>
          <p:cNvPr id="3" name="TextBox 2"/>
          <p:cNvSpPr txBox="1"/>
          <p:nvPr/>
        </p:nvSpPr>
        <p:spPr>
          <a:xfrm>
            <a:off x="582244" y="1655298"/>
            <a:ext cx="5663681" cy="4093428"/>
          </a:xfrm>
          <a:prstGeom prst="rect">
            <a:avLst/>
          </a:prstGeom>
          <a:noFill/>
        </p:spPr>
        <p:txBody>
          <a:bodyPr wrap="square" rtlCol="0">
            <a:spAutoFit/>
          </a:bodyPr>
          <a:lstStyle/>
          <a:p>
            <a:r>
              <a:rPr lang="en-AU" sz="2000" dirty="0" smtClean="0"/>
              <a:t>There is no evidence that any of the various criteria and/or a combination clinical decision making algorithm can be applied in the pre hospital setting, but….</a:t>
            </a:r>
          </a:p>
          <a:p>
            <a:endParaRPr lang="en-AU" sz="2000" dirty="0"/>
          </a:p>
          <a:p>
            <a:r>
              <a:rPr lang="en-AU" sz="2000" dirty="0" smtClean="0"/>
              <a:t>Many early applications support such algorithms with a degree of confidence and it is essentially up to the EMS providers to determine these</a:t>
            </a:r>
          </a:p>
          <a:p>
            <a:endParaRPr lang="en-AU" sz="2000" dirty="0"/>
          </a:p>
          <a:p>
            <a:r>
              <a:rPr lang="en-AU" sz="2000" dirty="0" smtClean="0"/>
              <a:t>QAS &amp; ASNSW use Nexus criteria. AV use neither and removed specific mechanism events, but use “..any mechanism of injury with potential to cause spinal injury”.</a:t>
            </a:r>
            <a:endParaRPr lang="en-AU" sz="2000" dirty="0"/>
          </a:p>
        </p:txBody>
      </p:sp>
      <p:sp>
        <p:nvSpPr>
          <p:cNvPr id="5" name="Rectangle 4"/>
          <p:cNvSpPr/>
          <p:nvPr/>
        </p:nvSpPr>
        <p:spPr>
          <a:xfrm>
            <a:off x="679298" y="561297"/>
            <a:ext cx="5469575" cy="584775"/>
          </a:xfrm>
          <a:prstGeom prst="rect">
            <a:avLst/>
          </a:prstGeom>
          <a:noFill/>
        </p:spPr>
        <p:txBody>
          <a:bodyPr wrap="none" lIns="91440" tIns="45720" rIns="91440" bIns="45720">
            <a:spAutoFit/>
          </a:bodyPr>
          <a:lstStyle/>
          <a:p>
            <a:pPr algn="ctr"/>
            <a:r>
              <a:rPr lang="en-US" sz="3200" b="1" cap="none" spc="0" dirty="0" smtClean="0">
                <a:ln w="6600">
                  <a:solidFill>
                    <a:schemeClr val="accent2"/>
                  </a:solidFill>
                  <a:prstDash val="solid"/>
                </a:ln>
                <a:solidFill>
                  <a:srgbClr val="FFFFFF"/>
                </a:solidFill>
                <a:effectLst>
                  <a:outerShdw dist="38100" dir="2700000" algn="tl" rotWithShape="0">
                    <a:schemeClr val="accent2"/>
                  </a:outerShdw>
                </a:effectLst>
              </a:rPr>
              <a:t>Hampshire NHS UK </a:t>
            </a:r>
            <a:r>
              <a:rPr lang="en-US" sz="3200" b="1" cap="none" spc="0" dirty="0" err="1" smtClean="0">
                <a:ln w="6600">
                  <a:solidFill>
                    <a:schemeClr val="accent2"/>
                  </a:solidFill>
                  <a:prstDash val="solid"/>
                </a:ln>
                <a:solidFill>
                  <a:srgbClr val="FFFFFF"/>
                </a:solidFill>
                <a:effectLst>
                  <a:outerShdw dist="38100" dir="2700000" algn="tl" rotWithShape="0">
                    <a:schemeClr val="accent2"/>
                  </a:outerShdw>
                </a:effectLst>
              </a:rPr>
              <a:t>Combi</a:t>
            </a:r>
            <a:r>
              <a:rPr lang="en-US" sz="3200" b="1" cap="none" spc="0" dirty="0" smtClean="0">
                <a:ln w="6600">
                  <a:solidFill>
                    <a:schemeClr val="accent2"/>
                  </a:solidFill>
                  <a:prstDash val="solid"/>
                </a:ln>
                <a:solidFill>
                  <a:srgbClr val="FFFFFF"/>
                </a:solidFill>
                <a:effectLst>
                  <a:outerShdw dist="38100" dir="2700000" algn="tl" rotWithShape="0">
                    <a:schemeClr val="accent2"/>
                  </a:outerShdw>
                </a:effectLst>
              </a:rPr>
              <a:t> Rule</a:t>
            </a:r>
            <a:endParaRPr lang="en-US" sz="32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279331263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000601" y="1180672"/>
            <a:ext cx="6653335" cy="5046385"/>
          </a:xfrm>
          <a:prstGeom prst="rect">
            <a:avLst/>
          </a:prstGeom>
        </p:spPr>
      </p:pic>
      <p:sp>
        <p:nvSpPr>
          <p:cNvPr id="3" name="TextBox 2"/>
          <p:cNvSpPr txBox="1"/>
          <p:nvPr/>
        </p:nvSpPr>
        <p:spPr>
          <a:xfrm>
            <a:off x="895739" y="1245724"/>
            <a:ext cx="4422711" cy="4524315"/>
          </a:xfrm>
          <a:prstGeom prst="rect">
            <a:avLst/>
          </a:prstGeom>
          <a:noFill/>
        </p:spPr>
        <p:txBody>
          <a:bodyPr wrap="square" rtlCol="0">
            <a:spAutoFit/>
          </a:bodyPr>
          <a:lstStyle/>
          <a:p>
            <a:r>
              <a:rPr lang="en-AU" sz="2400" dirty="0" smtClean="0"/>
              <a:t>Norwegian model based on extensive analysis</a:t>
            </a:r>
          </a:p>
          <a:p>
            <a:endParaRPr lang="en-AU" sz="2400" dirty="0"/>
          </a:p>
          <a:p>
            <a:r>
              <a:rPr lang="en-AU" sz="2400" dirty="0" smtClean="0"/>
              <a:t>Authors </a:t>
            </a:r>
            <a:r>
              <a:rPr lang="en-AU" sz="2400" dirty="0"/>
              <a:t>have recommended implementing tools that, similar to NEXUS, are predominantly based on clinical </a:t>
            </a:r>
            <a:r>
              <a:rPr lang="en-AU" sz="2400" dirty="0" smtClean="0"/>
              <a:t>findings.</a:t>
            </a:r>
          </a:p>
          <a:p>
            <a:endParaRPr lang="en-AU" sz="2400" dirty="0"/>
          </a:p>
          <a:p>
            <a:r>
              <a:rPr lang="en-AU" sz="2400" i="1" dirty="0" smtClean="0"/>
              <a:t>“Tools </a:t>
            </a:r>
            <a:r>
              <a:rPr lang="en-AU" sz="2400" i="1" dirty="0"/>
              <a:t>that emphasise the mechanism of injury result in over-triage without increasing accuracy</a:t>
            </a:r>
            <a:r>
              <a:rPr lang="en-AU" sz="2400" i="1" dirty="0" smtClean="0"/>
              <a:t>.”</a:t>
            </a:r>
            <a:r>
              <a:rPr lang="en-AU" sz="2400" dirty="0"/>
              <a:t> </a:t>
            </a:r>
          </a:p>
        </p:txBody>
      </p:sp>
      <p:sp>
        <p:nvSpPr>
          <p:cNvPr id="4" name="TextBox 3"/>
          <p:cNvSpPr txBox="1"/>
          <p:nvPr/>
        </p:nvSpPr>
        <p:spPr>
          <a:xfrm>
            <a:off x="382555" y="6132401"/>
            <a:ext cx="11131421" cy="646331"/>
          </a:xfrm>
          <a:prstGeom prst="rect">
            <a:avLst/>
          </a:prstGeom>
          <a:noFill/>
        </p:spPr>
        <p:txBody>
          <a:bodyPr wrap="square" rtlCol="0">
            <a:spAutoFit/>
          </a:bodyPr>
          <a:lstStyle/>
          <a:p>
            <a:pPr fontAlgn="t"/>
            <a:r>
              <a:rPr lang="en-AU" dirty="0" err="1">
                <a:hlinkClick r:id="rId3"/>
              </a:rPr>
              <a:t>Scand</a:t>
            </a:r>
            <a:r>
              <a:rPr lang="en-AU" dirty="0">
                <a:hlinkClick r:id="rId3"/>
              </a:rPr>
              <a:t> J Trauma </a:t>
            </a:r>
            <a:r>
              <a:rPr lang="en-AU" dirty="0" err="1">
                <a:hlinkClick r:id="rId3"/>
              </a:rPr>
              <a:t>Resusc</a:t>
            </a:r>
            <a:r>
              <a:rPr lang="en-AU" dirty="0">
                <a:hlinkClick r:id="rId3"/>
              </a:rPr>
              <a:t> </a:t>
            </a:r>
            <a:r>
              <a:rPr lang="en-AU" dirty="0" err="1">
                <a:hlinkClick r:id="rId3"/>
              </a:rPr>
              <a:t>Emerg</a:t>
            </a:r>
            <a:r>
              <a:rPr lang="en-AU" dirty="0">
                <a:hlinkClick r:id="rId3"/>
              </a:rPr>
              <a:t> Med</a:t>
            </a:r>
            <a:r>
              <a:rPr lang="en-AU" dirty="0"/>
              <a:t>. 2017; 25: 2</a:t>
            </a:r>
            <a:r>
              <a:rPr lang="en-AU" dirty="0" smtClean="0"/>
              <a:t>.</a:t>
            </a:r>
            <a:endParaRPr lang="en-AU" dirty="0"/>
          </a:p>
          <a:p>
            <a:r>
              <a:rPr lang="en-AU" b="1" dirty="0" smtClean="0"/>
              <a:t>The </a:t>
            </a:r>
            <a:r>
              <a:rPr lang="en-AU" b="1" dirty="0"/>
              <a:t>Norwegian guidelines for the prehospital management of adult trauma patients with potential spinal injury</a:t>
            </a:r>
          </a:p>
        </p:txBody>
      </p:sp>
      <p:sp>
        <p:nvSpPr>
          <p:cNvPr id="5" name="Rectangle 4"/>
          <p:cNvSpPr/>
          <p:nvPr/>
        </p:nvSpPr>
        <p:spPr>
          <a:xfrm>
            <a:off x="841237" y="563371"/>
            <a:ext cx="5790689" cy="584775"/>
          </a:xfrm>
          <a:prstGeom prst="rect">
            <a:avLst/>
          </a:prstGeom>
          <a:noFill/>
        </p:spPr>
        <p:txBody>
          <a:bodyPr wrap="none" lIns="91440" tIns="45720" rIns="91440" bIns="45720">
            <a:spAutoFit/>
          </a:bodyPr>
          <a:lstStyle/>
          <a:p>
            <a:pPr algn="ctr"/>
            <a:r>
              <a:rPr lang="en-US" sz="3200" b="1" cap="none" spc="0" dirty="0" smtClean="0">
                <a:ln w="6600">
                  <a:solidFill>
                    <a:schemeClr val="accent2"/>
                  </a:solidFill>
                  <a:prstDash val="solid"/>
                </a:ln>
                <a:solidFill>
                  <a:srgbClr val="FFFFFF"/>
                </a:solidFill>
                <a:effectLst>
                  <a:outerShdw dist="38100" dir="2700000" algn="tl" rotWithShape="0">
                    <a:schemeClr val="accent2"/>
                  </a:outerShdw>
                </a:effectLst>
              </a:rPr>
              <a:t>Clinical Indicators vs Mechanism</a:t>
            </a:r>
            <a:endParaRPr lang="en-US" sz="32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242907845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3995751478"/>
              </p:ext>
            </p:extLst>
          </p:nvPr>
        </p:nvGraphicFramePr>
        <p:xfrm>
          <a:off x="708899" y="144966"/>
          <a:ext cx="10868446" cy="6814884"/>
        </p:xfrm>
        <a:graphic>
          <a:graphicData uri="http://schemas.openxmlformats.org/drawingml/2006/table">
            <a:tbl>
              <a:tblPr firstRow="1" firstCol="1" bandRow="1"/>
              <a:tblGrid>
                <a:gridCol w="2324233"/>
                <a:gridCol w="2341756"/>
                <a:gridCol w="1851102"/>
                <a:gridCol w="2263015"/>
                <a:gridCol w="2088340"/>
              </a:tblGrid>
              <a:tr h="187614">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Criteria</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Canadian C Spine</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a:effectLst/>
                          <a:latin typeface="Calibri" panose="020F0502020204030204" pitchFamily="34" charset="0"/>
                          <a:ea typeface="Calibri" panose="020F0502020204030204" pitchFamily="34" charset="0"/>
                          <a:cs typeface="Times New Roman" panose="02020603050405020304" pitchFamily="18" charset="0"/>
                        </a:rPr>
                        <a:t>NEXUS</a:t>
                      </a:r>
                      <a:endParaRPr lang="en-AU" sz="100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a:effectLst/>
                          <a:latin typeface="Calibri" panose="020F0502020204030204" pitchFamily="34" charset="0"/>
                          <a:ea typeface="Calibri" panose="020F0502020204030204" pitchFamily="34" charset="0"/>
                          <a:cs typeface="Times New Roman" panose="02020603050405020304" pitchFamily="18" charset="0"/>
                        </a:rPr>
                        <a:t>Colbrow CPG</a:t>
                      </a:r>
                      <a:endParaRPr lang="en-AU" sz="100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a:effectLst/>
                          <a:latin typeface="Calibri" panose="020F0502020204030204" pitchFamily="34" charset="0"/>
                          <a:ea typeface="Calibri" panose="020F0502020204030204" pitchFamily="34" charset="0"/>
                          <a:cs typeface="Times New Roman" panose="02020603050405020304" pitchFamily="18" charset="0"/>
                        </a:rPr>
                        <a:t>AV</a:t>
                      </a:r>
                      <a:endParaRPr lang="en-AU" sz="100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614">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Age</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&gt; 65</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a:effectLst/>
                          <a:latin typeface="Calibri" panose="020F0502020204030204" pitchFamily="34" charset="0"/>
                          <a:ea typeface="Calibri" panose="020F0502020204030204" pitchFamily="34" charset="0"/>
                          <a:cs typeface="Times New Roman" panose="02020603050405020304" pitchFamily="18" charset="0"/>
                        </a:rPr>
                        <a:t>-</a:t>
                      </a:r>
                      <a:endParaRPr lang="en-AU" sz="100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a:effectLst/>
                          <a:latin typeface="Calibri" panose="020F0502020204030204" pitchFamily="34" charset="0"/>
                          <a:ea typeface="Calibri" panose="020F0502020204030204" pitchFamily="34" charset="0"/>
                          <a:cs typeface="Times New Roman" panose="02020603050405020304" pitchFamily="18" charset="0"/>
                        </a:rPr>
                        <a:t>&gt;65</a:t>
                      </a:r>
                      <a:endParaRPr lang="en-AU" sz="100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a:effectLst/>
                          <a:latin typeface="Calibri" panose="020F0502020204030204" pitchFamily="34" charset="0"/>
                          <a:ea typeface="Calibri" panose="020F0502020204030204" pitchFamily="34" charset="0"/>
                          <a:cs typeface="Times New Roman" panose="02020603050405020304" pitchFamily="18" charset="0"/>
                        </a:rPr>
                        <a:t>&gt;55</a:t>
                      </a:r>
                      <a:endParaRPr lang="en-AU" sz="100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774">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GCS</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&lt; 15</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Any LOC (even if transient)</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a:effectLst/>
                          <a:latin typeface="Calibri" panose="020F0502020204030204" pitchFamily="34" charset="0"/>
                          <a:ea typeface="Calibri" panose="020F0502020204030204" pitchFamily="34" charset="0"/>
                          <a:cs typeface="Times New Roman" panose="02020603050405020304" pitchFamily="18" charset="0"/>
                        </a:rPr>
                        <a:t>&lt;15</a:t>
                      </a:r>
                      <a:endParaRPr lang="en-AU" sz="100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49740">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Midline tenderness</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a:effectLst/>
                          <a:latin typeface="Calibri" panose="020F0502020204030204" pitchFamily="34" charset="0"/>
                          <a:ea typeface="Calibri" panose="020F0502020204030204" pitchFamily="34" charset="0"/>
                          <a:cs typeface="Times New Roman" panose="02020603050405020304" pitchFamily="18" charset="0"/>
                        </a:rPr>
                        <a:t>yes</a:t>
                      </a:r>
                      <a:endParaRPr lang="en-AU" sz="100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Yes</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Yes</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dirty="0" smtClean="0">
                          <a:effectLst/>
                          <a:latin typeface="Calibri" panose="020F0502020204030204" pitchFamily="34" charset="0"/>
                          <a:ea typeface="Calibri" panose="020F0502020204030204" pitchFamily="34" charset="0"/>
                          <a:cs typeface="Times New Roman" panose="02020603050405020304" pitchFamily="18" charset="0"/>
                        </a:rPr>
                        <a:t>Yes. Spinal </a:t>
                      </a:r>
                      <a:r>
                        <a:rPr lang="en-AU" sz="1000" b="1" dirty="0">
                          <a:effectLst/>
                          <a:latin typeface="Calibri" panose="020F0502020204030204" pitchFamily="34" charset="0"/>
                          <a:ea typeface="Calibri" panose="020F0502020204030204" pitchFamily="34" charset="0"/>
                          <a:cs typeface="Times New Roman" panose="02020603050405020304" pitchFamily="18" charset="0"/>
                        </a:rPr>
                        <a:t>column pain or bony tenderness</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87614">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Fall</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&gt;1 metre</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a:effectLst/>
                          <a:latin typeface="Calibri" panose="020F0502020204030204" pitchFamily="34" charset="0"/>
                          <a:ea typeface="Calibri" panose="020F0502020204030204" pitchFamily="34" charset="0"/>
                          <a:cs typeface="Times New Roman" panose="02020603050405020304" pitchFamily="18" charset="0"/>
                        </a:rPr>
                        <a:t>nil</a:t>
                      </a:r>
                      <a:endParaRPr lang="en-AU" sz="100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&gt;3 metre</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nil</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614">
                <a:tc>
                  <a:txBody>
                    <a:bodyPr/>
                    <a:lstStyle/>
                    <a:p>
                      <a:pPr algn="l">
                        <a:lnSpc>
                          <a:spcPct val="150000"/>
                        </a:lnSpc>
                        <a:spcAft>
                          <a:spcPts val="0"/>
                        </a:spcAft>
                      </a:pPr>
                      <a:r>
                        <a:rPr lang="en-AU" sz="1000" b="1">
                          <a:effectLst/>
                          <a:latin typeface="Calibri" panose="020F0502020204030204" pitchFamily="34" charset="0"/>
                          <a:ea typeface="Calibri" panose="020F0502020204030204" pitchFamily="34" charset="0"/>
                          <a:cs typeface="Times New Roman" panose="02020603050405020304" pitchFamily="18" charset="0"/>
                        </a:rPr>
                        <a:t>Distracting injury</a:t>
                      </a:r>
                      <a:endParaRPr lang="en-AU" sz="100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nil</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a:effectLst/>
                          <a:latin typeface="Calibri" panose="020F0502020204030204" pitchFamily="34" charset="0"/>
                          <a:ea typeface="Calibri" panose="020F0502020204030204" pitchFamily="34" charset="0"/>
                          <a:cs typeface="Times New Roman" panose="02020603050405020304" pitchFamily="18" charset="0"/>
                        </a:rPr>
                        <a:t>yes</a:t>
                      </a:r>
                      <a:endParaRPr lang="en-AU" sz="100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a:effectLst/>
                          <a:latin typeface="Calibri" panose="020F0502020204030204" pitchFamily="34" charset="0"/>
                          <a:ea typeface="Calibri" panose="020F0502020204030204" pitchFamily="34" charset="0"/>
                          <a:cs typeface="Times New Roman" panose="02020603050405020304" pitchFamily="18" charset="0"/>
                        </a:rPr>
                        <a:t>nil</a:t>
                      </a:r>
                      <a:endParaRPr lang="en-AU" sz="100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yes</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477333">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Mechanism</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(either defined or not defined, however “Mechanism” where not defined may be substituted by “Potential”</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MV &gt;100k/hr</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RVA</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Bicycle</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Significant Rear end </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Axial/dive</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Nil (only criteria not cognisant of Mechanism or Potential)</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Hit by vehicle going faster than walking pace</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Hanging</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Axial/dive</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Head/neck assault with weapon</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Any “potential” to cause spinal injury</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Not defined except as potential to cause spinal injury &amp; significant other trauma</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01589">
                <a:tc>
                  <a:txBody>
                    <a:bodyPr/>
                    <a:lstStyle/>
                    <a:p>
                      <a:pPr algn="l">
                        <a:lnSpc>
                          <a:spcPct val="150000"/>
                        </a:lnSpc>
                        <a:spcAft>
                          <a:spcPts val="0"/>
                        </a:spcAft>
                      </a:pPr>
                      <a:r>
                        <a:rPr lang="en-AU" sz="1000" b="1">
                          <a:effectLst/>
                          <a:latin typeface="Calibri" panose="020F0502020204030204" pitchFamily="34" charset="0"/>
                          <a:ea typeface="Calibri" panose="020F0502020204030204" pitchFamily="34" charset="0"/>
                          <a:cs typeface="Times New Roman" panose="02020603050405020304" pitchFamily="18" charset="0"/>
                        </a:rPr>
                        <a:t>Neuro deficits</a:t>
                      </a:r>
                      <a:endParaRPr lang="en-AU" sz="100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Sensory - extremities</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focal</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Complete</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Motor &amp; Sensory exam</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Any deficit</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02199">
                <a:tc>
                  <a:txBody>
                    <a:bodyPr/>
                    <a:lstStyle/>
                    <a:p>
                      <a:pPr algn="l">
                        <a:lnSpc>
                          <a:spcPct val="150000"/>
                        </a:lnSpc>
                        <a:spcAft>
                          <a:spcPts val="0"/>
                        </a:spcAft>
                      </a:pPr>
                      <a:r>
                        <a:rPr lang="en-AU" sz="1000" b="1">
                          <a:effectLst/>
                          <a:latin typeface="Calibri" panose="020F0502020204030204" pitchFamily="34" charset="0"/>
                          <a:ea typeface="Calibri" panose="020F0502020204030204" pitchFamily="34" charset="0"/>
                          <a:cs typeface="Times New Roman" panose="02020603050405020304" pitchFamily="18" charset="0"/>
                        </a:rPr>
                        <a:t>Other</a:t>
                      </a:r>
                      <a:endParaRPr lang="en-AU" sz="100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a:effectLst/>
                          <a:latin typeface="Calibri" panose="020F0502020204030204" pitchFamily="34" charset="0"/>
                          <a:ea typeface="Calibri" panose="020F0502020204030204" pitchFamily="34" charset="0"/>
                          <a:cs typeface="Times New Roman" panose="02020603050405020304" pitchFamily="18" charset="0"/>
                        </a:rPr>
                        <a:t> </a:t>
                      </a:r>
                      <a:endParaRPr lang="en-AU" sz="100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a:effectLst/>
                          <a:latin typeface="Calibri" panose="020F0502020204030204" pitchFamily="34" charset="0"/>
                          <a:ea typeface="Calibri" panose="020F0502020204030204" pitchFamily="34" charset="0"/>
                          <a:cs typeface="Times New Roman" panose="02020603050405020304" pitchFamily="18" charset="0"/>
                        </a:rPr>
                        <a:t>Intoxication, including drugs</a:t>
                      </a:r>
                      <a:endParaRPr lang="en-AU" sz="100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Intoxication, including drugs</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AU" sz="1000" b="1" dirty="0">
                          <a:effectLst/>
                          <a:latin typeface="Calibri" panose="020F0502020204030204" pitchFamily="34" charset="0"/>
                          <a:ea typeface="Calibri" panose="020F0502020204030204" pitchFamily="34" charset="0"/>
                          <a:cs typeface="Times New Roman" panose="02020603050405020304" pitchFamily="18" charset="0"/>
                        </a:rPr>
                        <a:t> </a:t>
                      </a:r>
                      <a:r>
                        <a:rPr kumimoji="0" lang="en-AU" sz="10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Intoxication, including drugs</a:t>
                      </a:r>
                      <a:endParaRPr kumimoji="0" lang="en-AU" sz="1000" b="0"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494257">
                <a:tc>
                  <a:txBody>
                    <a:bodyPr/>
                    <a:lstStyle/>
                    <a:p>
                      <a:pPr algn="l">
                        <a:lnSpc>
                          <a:spcPct val="150000"/>
                        </a:lnSpc>
                        <a:spcAft>
                          <a:spcPts val="0"/>
                        </a:spcAft>
                      </a:pPr>
                      <a:r>
                        <a:rPr lang="en-AU" sz="1000" b="1">
                          <a:effectLst/>
                          <a:latin typeface="Calibri" panose="020F0502020204030204" pitchFamily="34" charset="0"/>
                          <a:ea typeface="Calibri" panose="020F0502020204030204" pitchFamily="34" charset="0"/>
                          <a:cs typeface="Times New Roman" panose="02020603050405020304" pitchFamily="18" charset="0"/>
                        </a:rPr>
                        <a:t>Exclusions</a:t>
                      </a:r>
                      <a:endParaRPr lang="en-AU" sz="100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If NO to above and:</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Simple rear end MVA</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Sitting position in ER</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Ambulatory at any time</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Delayed onset of neck </a:t>
                      </a:r>
                      <a:r>
                        <a:rPr lang="en-AU" sz="1000" b="1" dirty="0" smtClean="0">
                          <a:effectLst/>
                          <a:latin typeface="Calibri" panose="020F0502020204030204" pitchFamily="34" charset="0"/>
                          <a:ea typeface="Calibri" panose="020F0502020204030204" pitchFamily="34" charset="0"/>
                          <a:cs typeface="Times New Roman" panose="02020603050405020304" pitchFamily="18" charset="0"/>
                        </a:rPr>
                        <a:t>pain</a:t>
                      </a:r>
                      <a:r>
                        <a:rPr lang="en-AU"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If YES to above and able to rotate neck 45 degrees L &amp; R</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Age &lt;16</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nil</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nil</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nil</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5110">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Action</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Radiography if any above</a:t>
                      </a:r>
                      <a:r>
                        <a:rPr lang="en-AU" sz="1000" b="1" dirty="0" smtClean="0">
                          <a:effectLst/>
                          <a:latin typeface="Calibri" panose="020F0502020204030204" pitchFamily="34" charset="0"/>
                          <a:ea typeface="Calibri" panose="020F0502020204030204" pitchFamily="34" charset="0"/>
                          <a:cs typeface="Times New Roman" panose="02020603050405020304" pitchFamily="18" charset="0"/>
                        </a:rPr>
                        <a:t>.</a:t>
                      </a:r>
                      <a:r>
                        <a:rPr lang="en-AU" sz="1000" b="1" dirty="0">
                          <a:effectLst/>
                          <a:latin typeface="Calibri" panose="020F0502020204030204" pitchFamily="34" charset="0"/>
                          <a:ea typeface="Calibri" panose="020F0502020204030204" pitchFamily="34" charset="0"/>
                          <a:cs typeface="Times New Roman" panose="02020603050405020304" pitchFamily="18" charset="0"/>
                        </a:rPr>
                        <a:t> </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No radiography if </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NO to above and YES to exclusions</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Immobilise if any above</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Immobilise if any above</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AU" sz="1000" b="1" dirty="0">
                          <a:effectLst/>
                          <a:latin typeface="Calibri" panose="020F0502020204030204" pitchFamily="34" charset="0"/>
                          <a:ea typeface="Calibri" panose="020F0502020204030204" pitchFamily="34" charset="0"/>
                          <a:cs typeface="Times New Roman" panose="02020603050405020304" pitchFamily="18" charset="0"/>
                        </a:rPr>
                        <a:t>Immobilise if any of above</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9517" marR="295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696164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94263" y="1505415"/>
            <a:ext cx="7649737" cy="3970318"/>
          </a:xfrm>
          <a:prstGeom prst="rect">
            <a:avLst/>
          </a:prstGeom>
        </p:spPr>
        <p:txBody>
          <a:bodyPr wrap="square">
            <a:spAutoFit/>
          </a:bodyPr>
          <a:lstStyle/>
          <a:p>
            <a:pPr lvl="0"/>
            <a:r>
              <a:rPr lang="en-AU" sz="2800" dirty="0">
                <a:solidFill>
                  <a:prstClr val="black"/>
                </a:solidFill>
              </a:rPr>
              <a:t>This table shows a comparison between the different spinal management criteria and medics need to be cognisant of these, however, Colbrow Medics to follow the Colbrow CPG criteria developed by Colbrow Chief Medical Officer – Luke Smith</a:t>
            </a:r>
            <a:r>
              <a:rPr lang="en-AU" sz="2800" dirty="0" smtClean="0">
                <a:solidFill>
                  <a:prstClr val="black"/>
                </a:solidFill>
              </a:rPr>
              <a:t>.</a:t>
            </a:r>
          </a:p>
          <a:p>
            <a:pPr lvl="0"/>
            <a:endParaRPr lang="en-AU" sz="2800" dirty="0">
              <a:solidFill>
                <a:prstClr val="black"/>
              </a:solidFill>
            </a:endParaRPr>
          </a:p>
          <a:p>
            <a:pPr lvl="0"/>
            <a:r>
              <a:rPr lang="en-AU" sz="2800" dirty="0" smtClean="0">
                <a:solidFill>
                  <a:prstClr val="black"/>
                </a:solidFill>
              </a:rPr>
              <a:t>The “yellow” shaded areas indicates a possible consensus model, inclusive of these elements</a:t>
            </a:r>
            <a:endParaRPr lang="en-AU" sz="2800" dirty="0">
              <a:solidFill>
                <a:prstClr val="black"/>
              </a:solidFill>
            </a:endParaRPr>
          </a:p>
        </p:txBody>
      </p:sp>
      <p:sp>
        <p:nvSpPr>
          <p:cNvPr id="4" name="Rectangle 3"/>
          <p:cNvSpPr/>
          <p:nvPr/>
        </p:nvSpPr>
        <p:spPr>
          <a:xfrm>
            <a:off x="401444" y="568712"/>
            <a:ext cx="11385395" cy="584775"/>
          </a:xfrm>
          <a:prstGeom prst="rect">
            <a:avLst/>
          </a:prstGeom>
          <a:noFill/>
        </p:spPr>
        <p:txBody>
          <a:bodyPr wrap="square" lIns="91440" tIns="45720" rIns="91440" bIns="45720">
            <a:spAutoFit/>
          </a:bodyPr>
          <a:lstStyle/>
          <a:p>
            <a:pPr algn="ctr"/>
            <a:r>
              <a:rPr lang="en-US" sz="3200" b="1" cap="none" spc="0" dirty="0" smtClean="0">
                <a:ln w="6600">
                  <a:solidFill>
                    <a:schemeClr val="accent2"/>
                  </a:solidFill>
                  <a:prstDash val="solid"/>
                </a:ln>
                <a:solidFill>
                  <a:srgbClr val="FFFFFF"/>
                </a:solidFill>
                <a:effectLst>
                  <a:outerShdw dist="38100" dir="2700000" algn="tl" rotWithShape="0">
                    <a:schemeClr val="accent2"/>
                  </a:outerShdw>
                </a:effectLst>
              </a:rPr>
              <a:t>Comparison Criteria</a:t>
            </a:r>
            <a:endParaRPr lang="en-US" sz="32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394409590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873175681"/>
              </p:ext>
            </p:extLst>
          </p:nvPr>
        </p:nvGraphicFramePr>
        <p:xfrm>
          <a:off x="5716550" y="0"/>
          <a:ext cx="6475450" cy="6724570"/>
        </p:xfrm>
        <a:graphic>
          <a:graphicData uri="http://schemas.openxmlformats.org/drawingml/2006/table">
            <a:tbl>
              <a:tblPr firstRow="1" bandRow="1">
                <a:tableStyleId>{5C22544A-7EE6-4342-B048-85BDC9FD1C3A}</a:tableStyleId>
              </a:tblPr>
              <a:tblGrid>
                <a:gridCol w="2239350"/>
                <a:gridCol w="4236100"/>
              </a:tblGrid>
              <a:tr h="261723">
                <a:tc>
                  <a:txBody>
                    <a:bodyPr/>
                    <a:lstStyle/>
                    <a:p>
                      <a:r>
                        <a:rPr lang="en-AU" sz="1200" dirty="0" smtClean="0"/>
                        <a:t>Criteria</a:t>
                      </a:r>
                      <a:endParaRPr lang="en-AU" sz="1200" dirty="0"/>
                    </a:p>
                  </a:txBody>
                  <a:tcPr/>
                </a:tc>
                <a:tc>
                  <a:txBody>
                    <a:bodyPr/>
                    <a:lstStyle/>
                    <a:p>
                      <a:r>
                        <a:rPr lang="en-AU" sz="1200" dirty="0" smtClean="0"/>
                        <a:t>Consensus/Action</a:t>
                      </a:r>
                      <a:endParaRPr lang="en-AU" sz="1200" dirty="0"/>
                    </a:p>
                  </a:txBody>
                  <a:tcPr/>
                </a:tc>
              </a:tr>
              <a:tr h="261723">
                <a:tc>
                  <a:txBody>
                    <a:bodyPr/>
                    <a:lstStyle/>
                    <a:p>
                      <a:r>
                        <a:rPr lang="en-AU" sz="1200" dirty="0" smtClean="0"/>
                        <a:t>Age</a:t>
                      </a:r>
                      <a:endParaRPr lang="en-AU" sz="1200" dirty="0"/>
                    </a:p>
                  </a:txBody>
                  <a:tcPr/>
                </a:tc>
                <a:tc>
                  <a:txBody>
                    <a:bodyPr/>
                    <a:lstStyle/>
                    <a:p>
                      <a:r>
                        <a:rPr lang="en-AU" sz="1200" dirty="0" smtClean="0"/>
                        <a:t>&gt;65 </a:t>
                      </a:r>
                      <a:endParaRPr lang="en-AU" sz="1200" dirty="0"/>
                    </a:p>
                  </a:txBody>
                  <a:tcPr/>
                </a:tc>
              </a:tr>
              <a:tr h="261723">
                <a:tc>
                  <a:txBody>
                    <a:bodyPr/>
                    <a:lstStyle/>
                    <a:p>
                      <a:r>
                        <a:rPr lang="en-AU" sz="1200" dirty="0" smtClean="0"/>
                        <a:t>GCS</a:t>
                      </a:r>
                      <a:endParaRPr lang="en-AU" sz="1200" dirty="0"/>
                    </a:p>
                  </a:txBody>
                  <a:tcPr/>
                </a:tc>
                <a:tc>
                  <a:txBody>
                    <a:bodyPr/>
                    <a:lstStyle/>
                    <a:p>
                      <a:r>
                        <a:rPr lang="en-AU" sz="1200" dirty="0" smtClean="0"/>
                        <a:t>Unconscious/Any LOC/GCS&lt;15</a:t>
                      </a:r>
                      <a:endParaRPr lang="en-AU" sz="1200" dirty="0"/>
                    </a:p>
                  </a:txBody>
                  <a:tcPr/>
                </a:tc>
              </a:tr>
              <a:tr h="436205">
                <a:tc>
                  <a:txBody>
                    <a:bodyPr/>
                    <a:lstStyle/>
                    <a:p>
                      <a:r>
                        <a:rPr lang="en-AU" sz="1200" dirty="0" smtClean="0"/>
                        <a:t>Midline Tenderness</a:t>
                      </a:r>
                      <a:endParaRPr lang="en-AU" sz="1200" dirty="0"/>
                    </a:p>
                  </a:txBody>
                  <a:tcPr/>
                </a:tc>
                <a:tc>
                  <a:txBody>
                    <a:bodyPr/>
                    <a:lstStyle/>
                    <a:p>
                      <a:r>
                        <a:rPr lang="en-AU" sz="1200" dirty="0" smtClean="0"/>
                        <a:t>Including laterally and anywhere on spinal column</a:t>
                      </a:r>
                      <a:endParaRPr lang="en-AU" sz="1200" dirty="0"/>
                    </a:p>
                  </a:txBody>
                  <a:tcPr/>
                </a:tc>
              </a:tr>
              <a:tr h="261723">
                <a:tc>
                  <a:txBody>
                    <a:bodyPr/>
                    <a:lstStyle/>
                    <a:p>
                      <a:r>
                        <a:rPr lang="en-AU" sz="1200" dirty="0" smtClean="0"/>
                        <a:t>Fall</a:t>
                      </a:r>
                      <a:endParaRPr lang="en-AU" sz="1200" dirty="0"/>
                    </a:p>
                  </a:txBody>
                  <a:tcPr/>
                </a:tc>
                <a:tc>
                  <a:txBody>
                    <a:bodyPr/>
                    <a:lstStyle/>
                    <a:p>
                      <a:r>
                        <a:rPr lang="en-AU" sz="1200" dirty="0" smtClean="0"/>
                        <a:t>&gt;3 meters (or &gt; 5 stairs) (consider &gt; 1 meter for elderly)</a:t>
                      </a:r>
                      <a:endParaRPr lang="en-AU" sz="1200" dirty="0"/>
                    </a:p>
                  </a:txBody>
                  <a:tcPr/>
                </a:tc>
              </a:tr>
              <a:tr h="261723">
                <a:tc>
                  <a:txBody>
                    <a:bodyPr/>
                    <a:lstStyle/>
                    <a:p>
                      <a:r>
                        <a:rPr lang="en-AU" sz="1200" dirty="0" smtClean="0"/>
                        <a:t>Distracting Injury</a:t>
                      </a:r>
                      <a:endParaRPr lang="en-AU" sz="1200" dirty="0"/>
                    </a:p>
                  </a:txBody>
                  <a:tcPr/>
                </a:tc>
                <a:tc>
                  <a:txBody>
                    <a:bodyPr/>
                    <a:lstStyle/>
                    <a:p>
                      <a:r>
                        <a:rPr lang="en-AU" sz="1200" dirty="0" smtClean="0"/>
                        <a:t>Must be significant</a:t>
                      </a:r>
                      <a:endParaRPr lang="en-AU" sz="1200" dirty="0"/>
                    </a:p>
                  </a:txBody>
                  <a:tcPr/>
                </a:tc>
              </a:tr>
              <a:tr h="1657577">
                <a:tc>
                  <a:txBody>
                    <a:bodyPr/>
                    <a:lstStyle/>
                    <a:p>
                      <a:r>
                        <a:rPr lang="en-AU" sz="1200" dirty="0" smtClean="0"/>
                        <a:t>Mechanism or any Potential injury sufficient to cause possible spinal injury</a:t>
                      </a:r>
                      <a:endParaRPr lang="en-AU" sz="1200" dirty="0"/>
                    </a:p>
                  </a:txBody>
                  <a:tcPr/>
                </a:tc>
                <a:tc>
                  <a:txBody>
                    <a:bodyPr/>
                    <a:lstStyle/>
                    <a:p>
                      <a:r>
                        <a:rPr lang="en-AU" sz="1200" dirty="0" smtClean="0"/>
                        <a:t>MV &gt;100k/hr/Ejection/Rollover</a:t>
                      </a:r>
                    </a:p>
                    <a:p>
                      <a:r>
                        <a:rPr lang="en-AU" sz="1200" dirty="0" smtClean="0"/>
                        <a:t>Motorised Recreation Vehicle</a:t>
                      </a:r>
                    </a:p>
                    <a:p>
                      <a:r>
                        <a:rPr lang="en-AU" sz="1200" dirty="0" smtClean="0"/>
                        <a:t>Bicycle</a:t>
                      </a:r>
                    </a:p>
                    <a:p>
                      <a:r>
                        <a:rPr lang="en-AU" sz="1200" dirty="0" smtClean="0"/>
                        <a:t>Significant Rear End</a:t>
                      </a:r>
                    </a:p>
                    <a:p>
                      <a:r>
                        <a:rPr lang="en-AU" sz="1200" dirty="0" smtClean="0"/>
                        <a:t>Hit by vehicle going faster than walking pace</a:t>
                      </a:r>
                    </a:p>
                    <a:p>
                      <a:r>
                        <a:rPr lang="en-AU" sz="1200" dirty="0" smtClean="0"/>
                        <a:t>Significant other trauma</a:t>
                      </a:r>
                    </a:p>
                    <a:p>
                      <a:r>
                        <a:rPr lang="en-AU" sz="1200" dirty="0" smtClean="0"/>
                        <a:t>Hanging</a:t>
                      </a:r>
                    </a:p>
                    <a:p>
                      <a:r>
                        <a:rPr lang="en-AU" sz="1200" dirty="0" smtClean="0"/>
                        <a:t>Axial/Dive (consider highly in sports)</a:t>
                      </a:r>
                    </a:p>
                    <a:p>
                      <a:r>
                        <a:rPr lang="en-AU" sz="1200" dirty="0" smtClean="0"/>
                        <a:t>Head/neck assault with weapon</a:t>
                      </a:r>
                      <a:endParaRPr lang="en-AU" sz="1200" dirty="0"/>
                    </a:p>
                  </a:txBody>
                  <a:tcPr/>
                </a:tc>
              </a:tr>
              <a:tr h="436205">
                <a:tc>
                  <a:txBody>
                    <a:bodyPr/>
                    <a:lstStyle/>
                    <a:p>
                      <a:r>
                        <a:rPr lang="en-AU" sz="1200" dirty="0" smtClean="0"/>
                        <a:t>Neuro deficits</a:t>
                      </a:r>
                      <a:endParaRPr lang="en-AU" sz="1200" dirty="0"/>
                    </a:p>
                  </a:txBody>
                  <a:tcPr/>
                </a:tc>
                <a:tc>
                  <a:txBody>
                    <a:bodyPr/>
                    <a:lstStyle/>
                    <a:p>
                      <a:r>
                        <a:rPr lang="en-AU" sz="1200" dirty="0" smtClean="0"/>
                        <a:t>Any deficits with complete motor &amp; sensory exam</a:t>
                      </a:r>
                      <a:endParaRPr lang="en-AU" sz="1200" dirty="0"/>
                    </a:p>
                  </a:txBody>
                  <a:tcPr/>
                </a:tc>
              </a:tr>
              <a:tr h="623478">
                <a:tc>
                  <a:txBody>
                    <a:bodyPr/>
                    <a:lstStyle/>
                    <a:p>
                      <a:r>
                        <a:rPr lang="en-AU" sz="1200" dirty="0" smtClean="0"/>
                        <a:t>Other</a:t>
                      </a:r>
                      <a:endParaRPr lang="en-AU" sz="1200" dirty="0"/>
                    </a:p>
                  </a:txBody>
                  <a:tcPr/>
                </a:tc>
                <a:tc>
                  <a:txBody>
                    <a:bodyPr/>
                    <a:lstStyle/>
                    <a:p>
                      <a:r>
                        <a:rPr lang="en-AU" sz="1200" dirty="0" smtClean="0"/>
                        <a:t>Hx Bone Disease/previous neck injury</a:t>
                      </a:r>
                    </a:p>
                    <a:p>
                      <a:r>
                        <a:rPr lang="en-AU" sz="1200" dirty="0" smtClean="0"/>
                        <a:t>Significant intoxication, including drugs</a:t>
                      </a:r>
                    </a:p>
                    <a:p>
                      <a:r>
                        <a:rPr lang="en-AU" sz="1200" dirty="0" smtClean="0"/>
                        <a:t>(Any substance affecting cognition)</a:t>
                      </a:r>
                      <a:endParaRPr lang="en-AU" sz="1200" dirty="0"/>
                    </a:p>
                  </a:txBody>
                  <a:tcPr/>
                </a:tc>
              </a:tr>
              <a:tr h="1657577">
                <a:tc>
                  <a:txBody>
                    <a:bodyPr/>
                    <a:lstStyle/>
                    <a:p>
                      <a:r>
                        <a:rPr lang="en-AU" sz="1200" dirty="0" smtClean="0"/>
                        <a:t>No immobilisation</a:t>
                      </a:r>
                      <a:endParaRPr lang="en-AU" sz="1200" dirty="0"/>
                    </a:p>
                  </a:txBody>
                  <a:tcPr/>
                </a:tc>
                <a:tc>
                  <a:txBody>
                    <a:bodyPr/>
                    <a:lstStyle/>
                    <a:p>
                      <a:r>
                        <a:rPr lang="en-AU" sz="1200" dirty="0" smtClean="0"/>
                        <a:t>If NO to above and:</a:t>
                      </a:r>
                    </a:p>
                    <a:p>
                      <a:endParaRPr lang="en-AU" sz="1200" dirty="0" smtClean="0"/>
                    </a:p>
                    <a:p>
                      <a:r>
                        <a:rPr lang="en-AU" sz="1200" dirty="0" smtClean="0"/>
                        <a:t>Simple Rear End MVA</a:t>
                      </a:r>
                    </a:p>
                    <a:p>
                      <a:r>
                        <a:rPr lang="en-AU" sz="1200" dirty="0" smtClean="0"/>
                        <a:t>Sitting Position in ER/First Aid</a:t>
                      </a:r>
                    </a:p>
                    <a:p>
                      <a:r>
                        <a:rPr lang="en-AU" sz="1200" dirty="0" smtClean="0"/>
                        <a:t>Ambulatory at any time</a:t>
                      </a:r>
                    </a:p>
                    <a:p>
                      <a:r>
                        <a:rPr lang="en-AU" sz="1200" dirty="0" smtClean="0"/>
                        <a:t>Delayed onset of neck pain</a:t>
                      </a:r>
                    </a:p>
                    <a:p>
                      <a:endParaRPr lang="en-AU" sz="1200" dirty="0" smtClean="0"/>
                    </a:p>
                    <a:p>
                      <a:r>
                        <a:rPr lang="en-AU" sz="1200" dirty="0" smtClean="0"/>
                        <a:t>And If YES to above and able to rotate neck 45 degrees L &amp; R, flex and extend</a:t>
                      </a:r>
                      <a:endParaRPr lang="en-AU" sz="1200" dirty="0"/>
                    </a:p>
                  </a:txBody>
                  <a:tcPr/>
                </a:tc>
              </a:tr>
              <a:tr h="348964">
                <a:tc>
                  <a:txBody>
                    <a:bodyPr/>
                    <a:lstStyle/>
                    <a:p>
                      <a:endParaRPr lang="en-AU" dirty="0"/>
                    </a:p>
                  </a:txBody>
                  <a:tcPr/>
                </a:tc>
                <a:tc>
                  <a:txBody>
                    <a:bodyPr/>
                    <a:lstStyle/>
                    <a:p>
                      <a:endParaRPr lang="en-AU" dirty="0"/>
                    </a:p>
                  </a:txBody>
                  <a:tcPr/>
                </a:tc>
              </a:tr>
            </a:tbl>
          </a:graphicData>
        </a:graphic>
      </p:graphicFrame>
      <p:sp>
        <p:nvSpPr>
          <p:cNvPr id="3" name="TextBox 2"/>
          <p:cNvSpPr txBox="1"/>
          <p:nvPr/>
        </p:nvSpPr>
        <p:spPr>
          <a:xfrm>
            <a:off x="1179752" y="1436589"/>
            <a:ext cx="4105925" cy="3754874"/>
          </a:xfrm>
          <a:prstGeom prst="rect">
            <a:avLst/>
          </a:prstGeom>
          <a:noFill/>
        </p:spPr>
        <p:txBody>
          <a:bodyPr wrap="square" rtlCol="0">
            <a:spAutoFit/>
          </a:bodyPr>
          <a:lstStyle/>
          <a:p>
            <a:endParaRPr lang="en-AU" sz="2000" dirty="0"/>
          </a:p>
          <a:p>
            <a:r>
              <a:rPr lang="en-AU" sz="2000" dirty="0"/>
              <a:t>Note: Ambulance Victoria uses age &gt;55 but no evidence for this</a:t>
            </a:r>
          </a:p>
          <a:p>
            <a:endParaRPr lang="en-AU" sz="2000" dirty="0"/>
          </a:p>
          <a:p>
            <a:r>
              <a:rPr lang="en-AU" sz="2000" dirty="0"/>
              <a:t>Canadian C Spine use fall &gt;1 meter, however this would mean immobilising all sporting </a:t>
            </a:r>
            <a:r>
              <a:rPr lang="en-AU" sz="2000" dirty="0" smtClean="0"/>
              <a:t>falls, but should be considered in elderly</a:t>
            </a:r>
          </a:p>
          <a:p>
            <a:endParaRPr lang="en-AU" sz="2000" dirty="0"/>
          </a:p>
          <a:p>
            <a:r>
              <a:rPr lang="en-AU" sz="2000" dirty="0" smtClean="0"/>
              <a:t>Contains elements of NEXUS, CCS, AV and Colbrow CPG</a:t>
            </a:r>
            <a:endParaRPr lang="en-AU" sz="2000" dirty="0"/>
          </a:p>
          <a:p>
            <a:endParaRPr lang="en-AU" dirty="0"/>
          </a:p>
        </p:txBody>
      </p:sp>
      <p:sp>
        <p:nvSpPr>
          <p:cNvPr id="4" name="Rectangle 3"/>
          <p:cNvSpPr/>
          <p:nvPr/>
        </p:nvSpPr>
        <p:spPr>
          <a:xfrm>
            <a:off x="626107" y="558671"/>
            <a:ext cx="5141151" cy="584775"/>
          </a:xfrm>
          <a:prstGeom prst="rect">
            <a:avLst/>
          </a:prstGeom>
          <a:noFill/>
        </p:spPr>
        <p:txBody>
          <a:bodyPr wrap="none" lIns="91440" tIns="45720" rIns="91440" bIns="45720">
            <a:spAutoFit/>
          </a:bodyPr>
          <a:lstStyle/>
          <a:p>
            <a:pPr algn="ctr"/>
            <a:r>
              <a:rPr lang="en-AU" sz="3200" b="1" i="1" cap="none" spc="0" dirty="0">
                <a:ln w="6600">
                  <a:solidFill>
                    <a:schemeClr val="accent2"/>
                  </a:solidFill>
                  <a:prstDash val="solid"/>
                </a:ln>
                <a:solidFill>
                  <a:srgbClr val="FFFFFF"/>
                </a:solidFill>
                <a:effectLst>
                  <a:outerShdw dist="38100" dir="2700000" algn="tl" rotWithShape="0">
                    <a:schemeClr val="accent2"/>
                  </a:outerShdw>
                </a:effectLst>
              </a:rPr>
              <a:t>A possible Consensus </a:t>
            </a:r>
            <a:r>
              <a:rPr lang="en-AU" sz="3200" b="1" i="1" cap="none" spc="0" dirty="0" smtClean="0">
                <a:ln w="6600">
                  <a:solidFill>
                    <a:schemeClr val="accent2"/>
                  </a:solidFill>
                  <a:prstDash val="solid"/>
                </a:ln>
                <a:solidFill>
                  <a:srgbClr val="FFFFFF"/>
                </a:solidFill>
                <a:effectLst>
                  <a:outerShdw dist="38100" dir="2700000" algn="tl" rotWithShape="0">
                    <a:schemeClr val="accent2"/>
                  </a:outerShdw>
                </a:effectLst>
              </a:rPr>
              <a:t>Model?</a:t>
            </a:r>
            <a:endParaRPr lang="en-AU" sz="32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111766346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0518" y="1500720"/>
            <a:ext cx="9868828" cy="4093428"/>
          </a:xfrm>
          <a:prstGeom prst="rect">
            <a:avLst/>
          </a:prstGeom>
        </p:spPr>
        <p:txBody>
          <a:bodyPr wrap="square">
            <a:spAutoFit/>
          </a:bodyPr>
          <a:lstStyle/>
          <a:p>
            <a:r>
              <a:rPr lang="en-AU" sz="2000" dirty="0"/>
              <a:t>The age-related anatomical differences in children predispose younger children to injury at the upper cervical spine and adolescents in the subaxial cervical spine. </a:t>
            </a:r>
            <a:endParaRPr lang="en-AU" sz="2000" dirty="0" smtClean="0"/>
          </a:p>
          <a:p>
            <a:endParaRPr lang="en-AU" sz="2000" dirty="0"/>
          </a:p>
          <a:p>
            <a:r>
              <a:rPr lang="en-AU" sz="2000" dirty="0" smtClean="0"/>
              <a:t>Younger </a:t>
            </a:r>
            <a:r>
              <a:rPr lang="en-AU" sz="2000" dirty="0"/>
              <a:t>children have a larger head-to-body ratio making the fulcrum moment higher at the upper cervical spine. The inherent ligamentous laxity of children also predisposes them to upper cervical injuries given the difference in bony architecture and larger ligament attachments at occiput-C1 and C1-C2. </a:t>
            </a:r>
            <a:endParaRPr lang="en-AU" sz="2000" dirty="0" smtClean="0"/>
          </a:p>
          <a:p>
            <a:endParaRPr lang="en-AU" sz="2000" dirty="0"/>
          </a:p>
          <a:p>
            <a:r>
              <a:rPr lang="en-AU" sz="2000" dirty="0" smtClean="0"/>
              <a:t>The </a:t>
            </a:r>
            <a:r>
              <a:rPr lang="en-AU" sz="2000" dirty="0"/>
              <a:t>fracture pattern and cause of injury is different than in adults and is age-related, given the anatomical differences in children. (Jones, 2011) Motor vehicle accidents are the leading cause of fracture in all age groups, with falls being the second most common mechanism in younger children while sports injuries are the second most common mechanism in older children.</a:t>
            </a:r>
          </a:p>
        </p:txBody>
      </p:sp>
      <p:sp>
        <p:nvSpPr>
          <p:cNvPr id="3" name="Rectangle 2"/>
          <p:cNvSpPr/>
          <p:nvPr/>
        </p:nvSpPr>
        <p:spPr>
          <a:xfrm>
            <a:off x="950802" y="580974"/>
            <a:ext cx="3153619" cy="584775"/>
          </a:xfrm>
          <a:prstGeom prst="rect">
            <a:avLst/>
          </a:prstGeom>
          <a:noFill/>
        </p:spPr>
        <p:txBody>
          <a:bodyPr wrap="none" lIns="91440" tIns="45720" rIns="91440" bIns="45720">
            <a:spAutoFit/>
          </a:bodyPr>
          <a:lstStyle/>
          <a:p>
            <a:pPr algn="ctr"/>
            <a:r>
              <a:rPr lang="en-US" sz="3200" b="1" cap="none" spc="0" dirty="0" smtClean="0">
                <a:ln w="6600">
                  <a:solidFill>
                    <a:schemeClr val="accent2"/>
                  </a:solidFill>
                  <a:prstDash val="solid"/>
                </a:ln>
                <a:solidFill>
                  <a:srgbClr val="FFFFFF"/>
                </a:solidFill>
                <a:effectLst>
                  <a:outerShdw dist="38100" dir="2700000" algn="tl" rotWithShape="0">
                    <a:schemeClr val="accent2"/>
                  </a:outerShdw>
                </a:effectLst>
              </a:rPr>
              <a:t>Consider children</a:t>
            </a:r>
            <a:endParaRPr lang="en-US" sz="32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318065105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6617" y="1240517"/>
            <a:ext cx="11439331" cy="5816977"/>
          </a:xfrm>
          <a:prstGeom prst="rect">
            <a:avLst/>
          </a:prstGeom>
          <a:noFill/>
        </p:spPr>
        <p:txBody>
          <a:bodyPr wrap="square" rtlCol="0">
            <a:spAutoFit/>
          </a:bodyPr>
          <a:lstStyle/>
          <a:p>
            <a:r>
              <a:rPr lang="en-AU" sz="2400" dirty="0" smtClean="0"/>
              <a:t>AV – discretionary based on AV criteria (removed mechanism, replaced with “potential”)</a:t>
            </a:r>
          </a:p>
          <a:p>
            <a:endParaRPr lang="en-AU" sz="2400" dirty="0"/>
          </a:p>
          <a:p>
            <a:r>
              <a:rPr lang="en-AU" sz="2400" dirty="0" smtClean="0"/>
              <a:t>QAS/ASNSW – based on NEXUS criteria (QAS &amp; all Queensland health services use soft collars)</a:t>
            </a:r>
          </a:p>
          <a:p>
            <a:endParaRPr lang="en-AU" sz="2400" dirty="0" smtClean="0"/>
          </a:p>
          <a:p>
            <a:r>
              <a:rPr lang="en-AU" sz="2400" dirty="0" smtClean="0"/>
              <a:t>US EMS – many states now using Canadian C spine/NEXUS</a:t>
            </a:r>
          </a:p>
          <a:p>
            <a:endParaRPr lang="en-AU" sz="2400" dirty="0" smtClean="0"/>
          </a:p>
          <a:p>
            <a:r>
              <a:rPr lang="en-AU" sz="2400" dirty="0" smtClean="0"/>
              <a:t>RMH &amp; other global ED’s – Modified Nexus and/or Canadian C Spine rules “combo”.</a:t>
            </a:r>
          </a:p>
          <a:p>
            <a:endParaRPr lang="en-AU" sz="2400" dirty="0" smtClean="0"/>
          </a:p>
          <a:p>
            <a:r>
              <a:rPr lang="en-AU" sz="2400" dirty="0" smtClean="0"/>
              <a:t>Developing countries – no pre hospital immobilisation as new pathway</a:t>
            </a:r>
          </a:p>
          <a:p>
            <a:endParaRPr lang="en-AU" sz="2400" dirty="0"/>
          </a:p>
          <a:p>
            <a:r>
              <a:rPr lang="en-AU" sz="2400" dirty="0" smtClean="0"/>
              <a:t>Colbrow Medics  - follow Colbrow CPG. If unsure – IMMOBILISE using what equipment is available and according to skill level.  </a:t>
            </a:r>
          </a:p>
          <a:p>
            <a:endParaRPr lang="en-AU" sz="2400" dirty="0"/>
          </a:p>
          <a:p>
            <a:endParaRPr lang="en-AU" dirty="0" smtClean="0"/>
          </a:p>
          <a:p>
            <a:endParaRPr lang="en-AU" dirty="0"/>
          </a:p>
        </p:txBody>
      </p:sp>
      <p:sp>
        <p:nvSpPr>
          <p:cNvPr id="3" name="Rectangle 2"/>
          <p:cNvSpPr/>
          <p:nvPr/>
        </p:nvSpPr>
        <p:spPr>
          <a:xfrm>
            <a:off x="702450" y="558671"/>
            <a:ext cx="10502362" cy="584775"/>
          </a:xfrm>
          <a:prstGeom prst="rect">
            <a:avLst/>
          </a:prstGeom>
          <a:noFill/>
        </p:spPr>
        <p:txBody>
          <a:bodyPr wrap="none" lIns="91440" tIns="45720" rIns="91440" bIns="45720">
            <a:spAutoFit/>
          </a:bodyPr>
          <a:lstStyle/>
          <a:p>
            <a:pPr algn="ctr"/>
            <a:r>
              <a:rPr lang="en-AU" sz="3200" b="1" i="1" cap="none" spc="0" dirty="0" smtClean="0">
                <a:ln w="6600">
                  <a:solidFill>
                    <a:schemeClr val="accent2"/>
                  </a:solidFill>
                  <a:prstDash val="solid"/>
                </a:ln>
                <a:solidFill>
                  <a:srgbClr val="FFFFFF"/>
                </a:solidFill>
                <a:effectLst>
                  <a:outerShdw dist="38100" dir="2700000" algn="tl" rotWithShape="0">
                    <a:schemeClr val="accent2"/>
                  </a:outerShdw>
                </a:effectLst>
              </a:rPr>
              <a:t>Discussion – should we decide whether to immobilise or not?</a:t>
            </a:r>
            <a:endParaRPr lang="en-AU" sz="32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174868160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4846" y="1087691"/>
            <a:ext cx="10926237" cy="5262979"/>
          </a:xfrm>
          <a:prstGeom prst="rect">
            <a:avLst/>
          </a:prstGeom>
        </p:spPr>
        <p:txBody>
          <a:bodyPr wrap="square">
            <a:spAutoFit/>
          </a:bodyPr>
          <a:lstStyle/>
          <a:p>
            <a:endParaRPr lang="en-AU" sz="2400" dirty="0" smtClean="0"/>
          </a:p>
          <a:p>
            <a:r>
              <a:rPr lang="en-AU" sz="2400" dirty="0" smtClean="0"/>
              <a:t>Unfortunately perceptions are often based on outdated information. However there are still certain expectations mandated by clients:</a:t>
            </a:r>
          </a:p>
          <a:p>
            <a:endParaRPr lang="en-AU" sz="2400" dirty="0"/>
          </a:p>
          <a:p>
            <a:r>
              <a:rPr lang="en-AU" sz="2400" dirty="0" smtClean="0"/>
              <a:t>AFL criteria – head strike – C collar and board mandated, but can then do exam at leisure off </a:t>
            </a:r>
            <a:r>
              <a:rPr lang="en-AU" sz="2400" dirty="0" smtClean="0"/>
              <a:t>field ( if possible spinal – leave in situ and call 000)</a:t>
            </a:r>
            <a:endParaRPr lang="en-AU" sz="2400" dirty="0" smtClean="0"/>
          </a:p>
          <a:p>
            <a:endParaRPr lang="en-AU" sz="2400" dirty="0" smtClean="0"/>
          </a:p>
          <a:p>
            <a:r>
              <a:rPr lang="en-AU" sz="2400" dirty="0" smtClean="0"/>
              <a:t>Rugby league – in line with ARC recommendations - no C Collars, but still maintain manual stabilisation (C collars may be discretionary)</a:t>
            </a:r>
          </a:p>
          <a:p>
            <a:endParaRPr lang="en-AU" sz="2400" dirty="0" smtClean="0"/>
          </a:p>
          <a:p>
            <a:r>
              <a:rPr lang="en-AU" sz="2400" dirty="0" smtClean="0"/>
              <a:t>Remote locations – limited ambulance resources – may need to modify your approach.</a:t>
            </a:r>
          </a:p>
          <a:p>
            <a:endParaRPr lang="en-AU" sz="2400" dirty="0" smtClean="0"/>
          </a:p>
          <a:p>
            <a:r>
              <a:rPr lang="en-AU" sz="2400" dirty="0" smtClean="0"/>
              <a:t>Multiple casualties – can’t logistically immobilise everyone – but can apply basic cautionary principles. Also ABC’s or situational life threats take precedent</a:t>
            </a:r>
            <a:endParaRPr lang="en-AU" sz="2400" dirty="0"/>
          </a:p>
        </p:txBody>
      </p:sp>
      <p:sp>
        <p:nvSpPr>
          <p:cNvPr id="3" name="Rectangle 2"/>
          <p:cNvSpPr/>
          <p:nvPr/>
        </p:nvSpPr>
        <p:spPr>
          <a:xfrm>
            <a:off x="894055" y="603277"/>
            <a:ext cx="4833952" cy="584775"/>
          </a:xfrm>
          <a:prstGeom prst="rect">
            <a:avLst/>
          </a:prstGeom>
          <a:noFill/>
        </p:spPr>
        <p:txBody>
          <a:bodyPr wrap="none" lIns="91440" tIns="45720" rIns="91440" bIns="45720">
            <a:spAutoFit/>
          </a:bodyPr>
          <a:lstStyle/>
          <a:p>
            <a:pPr algn="ctr"/>
            <a:r>
              <a:rPr lang="en-AU" sz="3200" b="1" cap="none" spc="0" dirty="0" smtClean="0">
                <a:ln w="6600">
                  <a:solidFill>
                    <a:schemeClr val="accent2"/>
                  </a:solidFill>
                  <a:prstDash val="solid"/>
                </a:ln>
                <a:solidFill>
                  <a:srgbClr val="FFFFFF"/>
                </a:solidFill>
                <a:effectLst>
                  <a:outerShdw dist="38100" dir="2700000" algn="tl" rotWithShape="0">
                    <a:schemeClr val="accent2"/>
                  </a:outerShdw>
                </a:effectLst>
              </a:rPr>
              <a:t>Perceptions &amp; Expectations</a:t>
            </a:r>
            <a:endParaRPr lang="en-AU" sz="32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83907262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1591" y="1243283"/>
            <a:ext cx="11308702" cy="5016758"/>
          </a:xfrm>
          <a:prstGeom prst="rect">
            <a:avLst/>
          </a:prstGeom>
          <a:noFill/>
        </p:spPr>
        <p:txBody>
          <a:bodyPr wrap="square" rtlCol="0">
            <a:spAutoFit/>
          </a:bodyPr>
          <a:lstStyle/>
          <a:p>
            <a:r>
              <a:rPr lang="en-AU" sz="2000" i="1" dirty="0" smtClean="0"/>
              <a:t>If meets any criteria and decision made to immobilise: (For conscious patients)</a:t>
            </a:r>
          </a:p>
          <a:p>
            <a:endParaRPr lang="en-AU" sz="2000" dirty="0" smtClean="0"/>
          </a:p>
          <a:p>
            <a:r>
              <a:rPr lang="en-AU" sz="2000" dirty="0" smtClean="0"/>
              <a:t>Apply normal immobilisation techniques being considerate of issues surrounding:</a:t>
            </a:r>
          </a:p>
          <a:p>
            <a:pPr marL="285750" indent="-285750">
              <a:buFont typeface="Wingdings" panose="05000000000000000000" pitchFamily="2" charset="2"/>
              <a:buChar char="Ø"/>
            </a:pPr>
            <a:endParaRPr lang="en-AU" sz="2000" dirty="0"/>
          </a:p>
          <a:p>
            <a:pPr marL="285750" indent="-285750">
              <a:buFont typeface="Wingdings" panose="05000000000000000000" pitchFamily="2" charset="2"/>
              <a:buChar char="Ø"/>
            </a:pPr>
            <a:r>
              <a:rPr lang="en-AU" sz="2000" dirty="0" smtClean="0"/>
              <a:t>Application of rigid collar (ensure comfort) </a:t>
            </a:r>
          </a:p>
          <a:p>
            <a:pPr marL="285750" indent="-285750">
              <a:buFont typeface="Wingdings" panose="05000000000000000000" pitchFamily="2" charset="2"/>
              <a:buChar char="Ø"/>
            </a:pPr>
            <a:endParaRPr lang="en-AU" sz="2000" dirty="0" smtClean="0"/>
          </a:p>
          <a:p>
            <a:pPr marL="285750" indent="-285750">
              <a:buFont typeface="Wingdings" panose="05000000000000000000" pitchFamily="2" charset="2"/>
              <a:buChar char="Ø"/>
            </a:pPr>
            <a:r>
              <a:rPr lang="en-AU" sz="2000" dirty="0" smtClean="0"/>
              <a:t>Using spine board (get off ASAP) Strapping only required for difficult extrication/pt. stability</a:t>
            </a:r>
          </a:p>
          <a:p>
            <a:pPr marL="285750" indent="-285750">
              <a:buFont typeface="Wingdings" panose="05000000000000000000" pitchFamily="2" charset="2"/>
              <a:buChar char="Ø"/>
            </a:pPr>
            <a:endParaRPr lang="en-AU" sz="2000" dirty="0" smtClean="0"/>
          </a:p>
          <a:p>
            <a:pPr marL="285750" indent="-285750">
              <a:buFont typeface="Wingdings" panose="05000000000000000000" pitchFamily="2" charset="2"/>
              <a:buChar char="Ø"/>
            </a:pPr>
            <a:r>
              <a:rPr lang="en-AU" sz="2000" dirty="0" smtClean="0"/>
              <a:t>Consider your lifting technique (log roll vs flat lift). Can log roll later to view back</a:t>
            </a:r>
          </a:p>
          <a:p>
            <a:pPr marL="285750" indent="-285750">
              <a:buFont typeface="Wingdings" panose="05000000000000000000" pitchFamily="2" charset="2"/>
              <a:buChar char="Ø"/>
            </a:pPr>
            <a:endParaRPr lang="en-AU" sz="2000" dirty="0" smtClean="0"/>
          </a:p>
          <a:p>
            <a:pPr marL="285750" indent="-285750">
              <a:buFont typeface="Wingdings" panose="05000000000000000000" pitchFamily="2" charset="2"/>
              <a:buChar char="Ø"/>
            </a:pPr>
            <a:r>
              <a:rPr lang="en-AU" sz="2000" dirty="0" smtClean="0"/>
              <a:t>Reconsider “neutral alignment” Ensure min. 2cm occipital padding</a:t>
            </a:r>
          </a:p>
          <a:p>
            <a:endParaRPr lang="en-AU" sz="2000" dirty="0" smtClean="0"/>
          </a:p>
          <a:p>
            <a:pPr marL="285750" indent="-285750">
              <a:buFont typeface="Wingdings" panose="05000000000000000000" pitchFamily="2" charset="2"/>
              <a:buChar char="Ø"/>
            </a:pPr>
            <a:r>
              <a:rPr lang="en-AU" sz="2000" dirty="0" smtClean="0"/>
              <a:t>Consider truncal padding for paediatrics due to larger occiput (Blankets)</a:t>
            </a:r>
          </a:p>
          <a:p>
            <a:pPr marL="285750" indent="-285750">
              <a:buFont typeface="Wingdings" panose="05000000000000000000" pitchFamily="2" charset="2"/>
              <a:buChar char="Ø"/>
            </a:pPr>
            <a:endParaRPr lang="en-AU" sz="2000" dirty="0" smtClean="0"/>
          </a:p>
          <a:p>
            <a:pPr marL="285750" indent="-285750">
              <a:buFont typeface="Wingdings" panose="05000000000000000000" pitchFamily="2" charset="2"/>
              <a:buChar char="Ø"/>
            </a:pPr>
            <a:r>
              <a:rPr lang="en-AU" sz="2000" dirty="0" smtClean="0"/>
              <a:t>Strapping – consider detrimental restricting of pt. movement/anxiety/respiratory distress (consider normal stretcher harness/ vacuum mattress if available)</a:t>
            </a:r>
            <a:endParaRPr lang="en-AU" sz="2000" dirty="0"/>
          </a:p>
        </p:txBody>
      </p:sp>
      <p:sp>
        <p:nvSpPr>
          <p:cNvPr id="3" name="Rectangle 2"/>
          <p:cNvSpPr/>
          <p:nvPr/>
        </p:nvSpPr>
        <p:spPr>
          <a:xfrm>
            <a:off x="773981" y="536369"/>
            <a:ext cx="4310154" cy="584775"/>
          </a:xfrm>
          <a:prstGeom prst="rect">
            <a:avLst/>
          </a:prstGeom>
          <a:noFill/>
        </p:spPr>
        <p:txBody>
          <a:bodyPr wrap="none" lIns="91440" tIns="45720" rIns="91440" bIns="45720">
            <a:spAutoFit/>
          </a:bodyPr>
          <a:lstStyle/>
          <a:p>
            <a:pPr algn="ctr"/>
            <a:r>
              <a:rPr lang="en-US" sz="3200" b="1" cap="none" spc="0" dirty="0" smtClean="0">
                <a:ln w="6600">
                  <a:solidFill>
                    <a:schemeClr val="accent2"/>
                  </a:solidFill>
                  <a:prstDash val="solid"/>
                </a:ln>
                <a:solidFill>
                  <a:srgbClr val="FFFFFF"/>
                </a:solidFill>
                <a:effectLst>
                  <a:outerShdw dist="38100" dir="2700000" algn="tl" rotWithShape="0">
                    <a:schemeClr val="accent2"/>
                  </a:outerShdw>
                </a:effectLst>
              </a:rPr>
              <a:t>Spinal Trauma – Re Cap</a:t>
            </a:r>
            <a:endParaRPr lang="en-US" sz="32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31191146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2924" y="1744824"/>
            <a:ext cx="10151802" cy="3785652"/>
          </a:xfrm>
          <a:prstGeom prst="rect">
            <a:avLst/>
          </a:prstGeom>
          <a:noFill/>
        </p:spPr>
        <p:txBody>
          <a:bodyPr wrap="square" rtlCol="0">
            <a:spAutoFit/>
          </a:bodyPr>
          <a:lstStyle/>
          <a:p>
            <a:pPr lvl="0"/>
            <a:r>
              <a:rPr lang="en-AU" sz="2000" dirty="0">
                <a:solidFill>
                  <a:srgbClr val="FF0000"/>
                </a:solidFill>
              </a:rPr>
              <a:t>Motor vehicle accidents</a:t>
            </a:r>
            <a:r>
              <a:rPr lang="en-AU" sz="2000" dirty="0">
                <a:solidFill>
                  <a:prstClr val="black"/>
                </a:solidFill>
              </a:rPr>
              <a:t>. Auto and motorcycle accidents are the leading cause of spinal cord injuries, accounting for more than 35 percent of new spinal cord injuries each year.</a:t>
            </a:r>
          </a:p>
          <a:p>
            <a:pPr lvl="0"/>
            <a:endParaRPr lang="en-AU" sz="2000" dirty="0">
              <a:solidFill>
                <a:prstClr val="black"/>
              </a:solidFill>
            </a:endParaRPr>
          </a:p>
          <a:p>
            <a:pPr lvl="0"/>
            <a:r>
              <a:rPr lang="en-AU" sz="2000" dirty="0">
                <a:solidFill>
                  <a:srgbClr val="FF0000"/>
                </a:solidFill>
              </a:rPr>
              <a:t>Falls.</a:t>
            </a:r>
            <a:r>
              <a:rPr lang="en-AU" sz="2000" dirty="0">
                <a:solidFill>
                  <a:prstClr val="black"/>
                </a:solidFill>
              </a:rPr>
              <a:t> Spinal cord injury after age 65 is most often caused by a fall. Overall, falls cause more than </a:t>
            </a:r>
            <a:r>
              <a:rPr lang="en-AU" sz="2000" i="1" u="sng" dirty="0">
                <a:solidFill>
                  <a:prstClr val="black"/>
                </a:solidFill>
              </a:rPr>
              <a:t>one-quarter</a:t>
            </a:r>
            <a:r>
              <a:rPr lang="en-AU" sz="2000" dirty="0">
                <a:solidFill>
                  <a:prstClr val="black"/>
                </a:solidFill>
              </a:rPr>
              <a:t> of spinal cord injuries.</a:t>
            </a:r>
          </a:p>
          <a:p>
            <a:pPr lvl="0"/>
            <a:endParaRPr lang="en-AU" sz="2000" dirty="0">
              <a:solidFill>
                <a:prstClr val="black"/>
              </a:solidFill>
            </a:endParaRPr>
          </a:p>
          <a:p>
            <a:pPr lvl="0"/>
            <a:r>
              <a:rPr lang="en-AU" sz="2000" dirty="0">
                <a:solidFill>
                  <a:srgbClr val="FF0000"/>
                </a:solidFill>
              </a:rPr>
              <a:t>Acts of violence</a:t>
            </a:r>
            <a:r>
              <a:rPr lang="en-AU" sz="2000" dirty="0">
                <a:solidFill>
                  <a:prstClr val="black"/>
                </a:solidFill>
              </a:rPr>
              <a:t>. Around 15 percent of spinal cord injuries result from violent encounters, often involving gunshot and knife wounds, according to the National Spinal Cord Injury Statistical Center.</a:t>
            </a:r>
          </a:p>
          <a:p>
            <a:pPr lvl="0"/>
            <a:endParaRPr lang="en-AU" sz="2000" dirty="0">
              <a:solidFill>
                <a:prstClr val="black"/>
              </a:solidFill>
            </a:endParaRPr>
          </a:p>
          <a:p>
            <a:pPr lvl="0"/>
            <a:r>
              <a:rPr lang="en-AU" sz="2000" dirty="0">
                <a:solidFill>
                  <a:srgbClr val="FF0000"/>
                </a:solidFill>
              </a:rPr>
              <a:t>Sports and recreation injuries. </a:t>
            </a:r>
            <a:r>
              <a:rPr lang="en-AU" sz="2000" dirty="0">
                <a:solidFill>
                  <a:prstClr val="black"/>
                </a:solidFill>
              </a:rPr>
              <a:t>Athletic activities, such as impact sports and diving in shallow water, cause about 9 percent of spinal cord injuries.</a:t>
            </a:r>
          </a:p>
        </p:txBody>
      </p:sp>
      <p:sp>
        <p:nvSpPr>
          <p:cNvPr id="9" name="Rectangle 8"/>
          <p:cNvSpPr/>
          <p:nvPr/>
        </p:nvSpPr>
        <p:spPr>
          <a:xfrm>
            <a:off x="528733" y="544495"/>
            <a:ext cx="11069217" cy="646331"/>
          </a:xfrm>
          <a:prstGeom prst="rect">
            <a:avLst/>
          </a:prstGeom>
        </p:spPr>
        <p:txBody>
          <a:bodyPr wrap="square">
            <a:spAutoFit/>
          </a:bodyPr>
          <a:lstStyle/>
          <a:p>
            <a:pPr lvl="0" algn="ctr"/>
            <a:r>
              <a:rPr lang="en-AU" sz="3600" b="1" kern="0" dirty="0">
                <a:ln w="6600">
                  <a:solidFill>
                    <a:srgbClr val="C0504D"/>
                  </a:solidFill>
                  <a:prstDash val="solid"/>
                </a:ln>
                <a:solidFill>
                  <a:srgbClr val="FFFFFF"/>
                </a:solidFill>
                <a:effectLst>
                  <a:outerShdw dist="38100" dir="2700000" algn="tl" rotWithShape="0">
                    <a:srgbClr val="C0504D"/>
                  </a:outerShdw>
                </a:effectLst>
              </a:rPr>
              <a:t>The most common causes of spinal cord injuries </a:t>
            </a:r>
            <a:endParaRPr lang="en-AU" sz="3600" b="1" dirty="0">
              <a:ln w="6600">
                <a:solidFill>
                  <a:srgbClr val="C0504D"/>
                </a:solidFill>
                <a:prstDash val="solid"/>
              </a:ln>
              <a:solidFill>
                <a:srgbClr val="FFFFFF"/>
              </a:solidFill>
              <a:effectLst>
                <a:outerShdw dist="38100" dir="2700000" algn="tl" rotWithShape="0">
                  <a:srgbClr val="C0504D"/>
                </a:outerShdw>
              </a:effectLst>
            </a:endParaRPr>
          </a:p>
        </p:txBody>
      </p:sp>
    </p:spTree>
    <p:extLst>
      <p:ext uri="{BB962C8B-B14F-4D97-AF65-F5344CB8AC3E}">
        <p14:creationId xmlns:p14="http://schemas.microsoft.com/office/powerpoint/2010/main" val="370027117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46221" y="1403309"/>
            <a:ext cx="11681927" cy="4893647"/>
          </a:xfrm>
          <a:prstGeom prst="rect">
            <a:avLst/>
          </a:prstGeom>
          <a:noFill/>
        </p:spPr>
        <p:txBody>
          <a:bodyPr wrap="square" rtlCol="0">
            <a:spAutoFit/>
          </a:bodyPr>
          <a:lstStyle/>
          <a:p>
            <a:pPr marL="285750" indent="-285750">
              <a:buFont typeface="Wingdings" panose="05000000000000000000" pitchFamily="2" charset="2"/>
              <a:buChar char="Ø"/>
            </a:pPr>
            <a:endParaRPr lang="en-AU" dirty="0" smtClean="0"/>
          </a:p>
          <a:p>
            <a:pPr marL="285750" indent="-285750">
              <a:buFont typeface="Wingdings" panose="05000000000000000000" pitchFamily="2" charset="2"/>
              <a:buChar char="Ø"/>
            </a:pPr>
            <a:r>
              <a:rPr lang="en-AU" sz="2000" dirty="0" smtClean="0"/>
              <a:t>Colbrow medics to apply criteria as per Colbrow CPG “Spinal Injuries”</a:t>
            </a:r>
          </a:p>
          <a:p>
            <a:pPr marL="285750" indent="-285750">
              <a:buFont typeface="Wingdings" panose="05000000000000000000" pitchFamily="2" charset="2"/>
              <a:buChar char="Ø"/>
            </a:pPr>
            <a:endParaRPr lang="en-AU" sz="2000" dirty="0"/>
          </a:p>
          <a:p>
            <a:pPr marL="285750" indent="-285750">
              <a:buFont typeface="Wingdings" panose="05000000000000000000" pitchFamily="2" charset="2"/>
              <a:buChar char="Ø"/>
            </a:pPr>
            <a:r>
              <a:rPr lang="en-AU" sz="2000" i="1" dirty="0" smtClean="0"/>
              <a:t>Consider </a:t>
            </a:r>
            <a:r>
              <a:rPr lang="en-AU" sz="2000" dirty="0" smtClean="0"/>
              <a:t>additional criteria in Consensus model (do not use Canadian C spine &amp; NEXUS alone. Canadian C spine rule only applies to alert and stable trauma pts &gt;16 years. NEXUS has no Mechanism or Potential)</a:t>
            </a:r>
          </a:p>
          <a:p>
            <a:pPr marL="285750" indent="-285750">
              <a:buFont typeface="Wingdings" panose="05000000000000000000" pitchFamily="2" charset="2"/>
              <a:buChar char="Ø"/>
            </a:pPr>
            <a:endParaRPr lang="en-AU" sz="2000" dirty="0"/>
          </a:p>
          <a:p>
            <a:pPr marL="285750" indent="-285750">
              <a:buFont typeface="Wingdings" panose="05000000000000000000" pitchFamily="2" charset="2"/>
              <a:buChar char="Ø"/>
            </a:pPr>
            <a:r>
              <a:rPr lang="en-AU" sz="2000" dirty="0" smtClean="0"/>
              <a:t>If any criteria present (and mechanism/potential) – collar (or in line manual stabilisation if not skilled in collar application) and immobilise (to best of ability &amp; resources)</a:t>
            </a:r>
          </a:p>
          <a:p>
            <a:pPr marL="285750" indent="-285750">
              <a:buFont typeface="Wingdings" panose="05000000000000000000" pitchFamily="2" charset="2"/>
              <a:buChar char="Ø"/>
            </a:pPr>
            <a:endParaRPr lang="en-AU" sz="2000" dirty="0"/>
          </a:p>
          <a:p>
            <a:pPr marL="285750" indent="-285750">
              <a:buFont typeface="Wingdings" panose="05000000000000000000" pitchFamily="2" charset="2"/>
              <a:buChar char="Ø"/>
            </a:pPr>
            <a:r>
              <a:rPr lang="en-AU" sz="2000" i="1" u="sng" dirty="0" smtClean="0"/>
              <a:t>Do not </a:t>
            </a:r>
            <a:r>
              <a:rPr lang="en-AU" sz="2000" dirty="0" smtClean="0"/>
              <a:t>determine specific level of injury but do a motor and sensory examination to look for </a:t>
            </a:r>
            <a:r>
              <a:rPr lang="en-AU" sz="2000" i="1" dirty="0" smtClean="0"/>
              <a:t>any</a:t>
            </a:r>
            <a:r>
              <a:rPr lang="en-AU" sz="2000" dirty="0" smtClean="0"/>
              <a:t> deficits (Sensory/Motor/Weakness). </a:t>
            </a:r>
            <a:r>
              <a:rPr lang="en-AU" sz="2000" i="1" dirty="0" smtClean="0"/>
              <a:t>Remember C spine clearance is not thoracic or lumbar clearance</a:t>
            </a:r>
          </a:p>
          <a:p>
            <a:pPr marL="285750" indent="-285750">
              <a:buFont typeface="Wingdings" panose="05000000000000000000" pitchFamily="2" charset="2"/>
              <a:buChar char="Ø"/>
            </a:pPr>
            <a:endParaRPr lang="en-AU" sz="2000" dirty="0"/>
          </a:p>
          <a:p>
            <a:pPr marL="285750" indent="-285750">
              <a:buFont typeface="Wingdings" panose="05000000000000000000" pitchFamily="2" charset="2"/>
              <a:buChar char="Ø"/>
            </a:pPr>
            <a:r>
              <a:rPr lang="en-AU" sz="2000" dirty="0" smtClean="0"/>
              <a:t>Do not “clear” a spine once a decision has been made to immobilise utilising CPG criteria as a minimum</a:t>
            </a:r>
          </a:p>
          <a:p>
            <a:pPr marL="285750" indent="-285750">
              <a:buFont typeface="Wingdings" panose="05000000000000000000" pitchFamily="2" charset="2"/>
              <a:buChar char="Ø"/>
            </a:pPr>
            <a:endParaRPr lang="en-AU" dirty="0"/>
          </a:p>
          <a:p>
            <a:pPr marL="285750" indent="-285750">
              <a:buFont typeface="Wingdings" panose="05000000000000000000" pitchFamily="2" charset="2"/>
              <a:buChar char="Ø"/>
            </a:pPr>
            <a:endParaRPr lang="en-AU" dirty="0" smtClean="0"/>
          </a:p>
          <a:p>
            <a:pPr marL="285750" indent="-285750">
              <a:buFont typeface="Wingdings" panose="05000000000000000000" pitchFamily="2" charset="2"/>
              <a:buChar char="Ø"/>
            </a:pPr>
            <a:endParaRPr lang="en-AU" dirty="0"/>
          </a:p>
        </p:txBody>
      </p:sp>
      <p:sp>
        <p:nvSpPr>
          <p:cNvPr id="5" name="Rectangle 3"/>
          <p:cNvSpPr>
            <a:spLocks noChangeArrowheads="1"/>
          </p:cNvSpPr>
          <p:nvPr/>
        </p:nvSpPr>
        <p:spPr bwMode="auto">
          <a:xfrm>
            <a:off x="1027732" y="5614431"/>
            <a:ext cx="9853126" cy="281146"/>
          </a:xfrm>
          <a:prstGeom prst="rect">
            <a:avLst/>
          </a:prstGeom>
          <a:solidFill>
            <a:srgbClr val="F5F5F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65067"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rgbClr val="333333"/>
                </a:solidFill>
                <a:effectLst/>
                <a:latin typeface="Menlo"/>
              </a:rPr>
              <a:t>https://www.aci.health.nsw.gov.au/networks/itim/events/previous-events#video-291230</a:t>
            </a:r>
            <a:r>
              <a:rPr kumimoji="0" lang="en-US" altLang="en-US" sz="1400" b="0" i="0" u="none" strike="noStrike" cap="none" normalizeH="0" baseline="0" dirty="0" smtClean="0">
                <a:ln>
                  <a:noFill/>
                </a:ln>
                <a:solidFill>
                  <a:schemeClr val="tx1"/>
                </a:solidFill>
                <a:effectLst/>
              </a:rPr>
              <a:t> </a:t>
            </a:r>
            <a:endParaRPr kumimoji="0" lang="en-US" altLang="en-US" sz="1400" b="0" i="0" u="none" strike="noStrike" cap="none" normalizeH="0" baseline="0" dirty="0" smtClean="0">
              <a:ln>
                <a:noFill/>
              </a:ln>
              <a:solidFill>
                <a:schemeClr val="tx1"/>
              </a:solidFill>
              <a:effectLst/>
              <a:latin typeface="Arial" panose="020B0604020202020204" pitchFamily="34" charset="0"/>
            </a:endParaRPr>
          </a:p>
        </p:txBody>
      </p:sp>
      <p:sp>
        <p:nvSpPr>
          <p:cNvPr id="3" name="Rectangle 2"/>
          <p:cNvSpPr/>
          <p:nvPr/>
        </p:nvSpPr>
        <p:spPr>
          <a:xfrm>
            <a:off x="922733" y="538379"/>
            <a:ext cx="4146456" cy="584775"/>
          </a:xfrm>
          <a:prstGeom prst="rect">
            <a:avLst/>
          </a:prstGeom>
        </p:spPr>
        <p:txBody>
          <a:bodyPr wrap="none">
            <a:spAutoFit/>
          </a:bodyPr>
          <a:lstStyle/>
          <a:p>
            <a:pPr lvl="0" algn="ctr"/>
            <a:r>
              <a:rPr lang="en-US" sz="3200" b="1" dirty="0">
                <a:ln w="6600">
                  <a:solidFill>
                    <a:srgbClr val="C0504D"/>
                  </a:solidFill>
                  <a:prstDash val="solid"/>
                </a:ln>
                <a:solidFill>
                  <a:srgbClr val="FFFFFF"/>
                </a:solidFill>
                <a:effectLst>
                  <a:outerShdw dist="38100" dir="2700000" algn="tl" rotWithShape="0">
                    <a:srgbClr val="C0504D"/>
                  </a:outerShdw>
                </a:effectLst>
              </a:rPr>
              <a:t>Spinal Trauma – Re Cap</a:t>
            </a:r>
          </a:p>
        </p:txBody>
      </p:sp>
    </p:spTree>
    <p:extLst>
      <p:ext uri="{BB962C8B-B14F-4D97-AF65-F5344CB8AC3E}">
        <p14:creationId xmlns:p14="http://schemas.microsoft.com/office/powerpoint/2010/main" val="319718471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1006" y="1355898"/>
            <a:ext cx="10496939" cy="3416320"/>
          </a:xfrm>
          <a:prstGeom prst="rect">
            <a:avLst/>
          </a:prstGeom>
        </p:spPr>
        <p:txBody>
          <a:bodyPr wrap="square">
            <a:spAutoFit/>
          </a:bodyPr>
          <a:lstStyle/>
          <a:p>
            <a:endParaRPr lang="en-AU" sz="2400" dirty="0"/>
          </a:p>
          <a:p>
            <a:pPr marL="457200" indent="-457200">
              <a:buFont typeface="Wingdings" panose="05000000000000000000" pitchFamily="2" charset="2"/>
              <a:buChar char="ü"/>
            </a:pPr>
            <a:r>
              <a:rPr lang="en-AU" sz="2400" dirty="0" smtClean="0"/>
              <a:t>P/History/Age </a:t>
            </a:r>
          </a:p>
          <a:p>
            <a:pPr marL="457200" indent="-457200">
              <a:buFont typeface="Wingdings" panose="05000000000000000000" pitchFamily="2" charset="2"/>
              <a:buChar char="ü"/>
            </a:pPr>
            <a:r>
              <a:rPr lang="en-AU" sz="2400" dirty="0" smtClean="0"/>
              <a:t>Mechanism/Force/Potential</a:t>
            </a:r>
            <a:endParaRPr lang="en-AU" sz="2400" dirty="0"/>
          </a:p>
          <a:p>
            <a:pPr marL="457200" indent="-457200">
              <a:buFont typeface="Wingdings" panose="05000000000000000000" pitchFamily="2" charset="2"/>
              <a:buChar char="ü"/>
            </a:pPr>
            <a:r>
              <a:rPr lang="en-AU" sz="2400" dirty="0"/>
              <a:t>Obs – VSSS - head injury. Initial and frequent including </a:t>
            </a:r>
            <a:r>
              <a:rPr lang="en-AU" sz="2400" dirty="0" smtClean="0"/>
              <a:t>discharge obs. HR/RR/BP/GCS/BSL if GCS &lt;15 as minimum</a:t>
            </a:r>
            <a:endParaRPr lang="en-AU" sz="2400" dirty="0"/>
          </a:p>
          <a:p>
            <a:pPr marL="457200" indent="-457200">
              <a:buFont typeface="Wingdings" panose="05000000000000000000" pitchFamily="2" charset="2"/>
              <a:buChar char="ü"/>
            </a:pPr>
            <a:r>
              <a:rPr lang="en-AU" sz="2400" dirty="0"/>
              <a:t>Head to Toe – emphasis on head and neck. Spinal obs</a:t>
            </a:r>
            <a:r>
              <a:rPr lang="en-AU" sz="2400" dirty="0" smtClean="0"/>
              <a:t>. (motor &amp; sensory)</a:t>
            </a:r>
            <a:endParaRPr lang="en-AU" sz="2400" dirty="0"/>
          </a:p>
          <a:p>
            <a:pPr marL="457200" indent="-457200">
              <a:buFont typeface="Wingdings" panose="05000000000000000000" pitchFamily="2" charset="2"/>
              <a:buChar char="ü"/>
            </a:pPr>
            <a:r>
              <a:rPr lang="en-AU" sz="2400" dirty="0"/>
              <a:t>Concussive symptoms? Only need </a:t>
            </a:r>
            <a:r>
              <a:rPr lang="en-AU" sz="2400" dirty="0" smtClean="0"/>
              <a:t>1</a:t>
            </a:r>
          </a:p>
          <a:p>
            <a:pPr marL="457200" indent="-457200">
              <a:buFont typeface="Wingdings" panose="05000000000000000000" pitchFamily="2" charset="2"/>
              <a:buChar char="ü"/>
            </a:pPr>
            <a:r>
              <a:rPr lang="en-AU" sz="2400" dirty="0" smtClean="0"/>
              <a:t>Apply Colbrow CPG spinal assessment criteria</a:t>
            </a:r>
          </a:p>
          <a:p>
            <a:pPr marL="457200" indent="-457200">
              <a:buFont typeface="Wingdings" panose="05000000000000000000" pitchFamily="2" charset="2"/>
              <a:buChar char="ü"/>
            </a:pPr>
            <a:r>
              <a:rPr lang="en-AU" sz="2400" dirty="0" smtClean="0"/>
              <a:t>Manage appropriately/Ambulance/Document</a:t>
            </a:r>
            <a:endParaRPr lang="en-AU" sz="2400" dirty="0"/>
          </a:p>
        </p:txBody>
      </p:sp>
      <p:sp>
        <p:nvSpPr>
          <p:cNvPr id="3" name="Rectangle 2"/>
          <p:cNvSpPr/>
          <p:nvPr/>
        </p:nvSpPr>
        <p:spPr>
          <a:xfrm>
            <a:off x="851006" y="560681"/>
            <a:ext cx="4520789" cy="584775"/>
          </a:xfrm>
          <a:prstGeom prst="rect">
            <a:avLst/>
          </a:prstGeom>
        </p:spPr>
        <p:txBody>
          <a:bodyPr wrap="none">
            <a:spAutoFit/>
          </a:bodyPr>
          <a:lstStyle/>
          <a:p>
            <a:r>
              <a:rPr lang="en-US" sz="3200" b="1" dirty="0">
                <a:ln w="6600">
                  <a:solidFill>
                    <a:srgbClr val="C0504D"/>
                  </a:solidFill>
                  <a:prstDash val="solid"/>
                </a:ln>
                <a:solidFill>
                  <a:srgbClr val="FFFFFF"/>
                </a:solidFill>
                <a:effectLst>
                  <a:outerShdw dist="38100" dir="2700000" algn="tl" rotWithShape="0">
                    <a:srgbClr val="C0504D"/>
                  </a:outerShdw>
                </a:effectLst>
              </a:rPr>
              <a:t>Spinal </a:t>
            </a:r>
            <a:r>
              <a:rPr lang="en-US" sz="3200" b="1" dirty="0" smtClean="0">
                <a:ln w="6600">
                  <a:solidFill>
                    <a:srgbClr val="C0504D"/>
                  </a:solidFill>
                  <a:prstDash val="solid"/>
                </a:ln>
                <a:solidFill>
                  <a:srgbClr val="FFFFFF"/>
                </a:solidFill>
                <a:effectLst>
                  <a:outerShdw dist="38100" dir="2700000" algn="tl" rotWithShape="0">
                    <a:srgbClr val="C0504D"/>
                  </a:outerShdw>
                </a:effectLst>
              </a:rPr>
              <a:t>Trauma – PCR Tips </a:t>
            </a:r>
            <a:endParaRPr lang="en-AU" dirty="0"/>
          </a:p>
        </p:txBody>
      </p:sp>
    </p:spTree>
    <p:extLst>
      <p:ext uri="{BB962C8B-B14F-4D97-AF65-F5344CB8AC3E}">
        <p14:creationId xmlns:p14="http://schemas.microsoft.com/office/powerpoint/2010/main" val="291338936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3499" y="1265517"/>
            <a:ext cx="4338735" cy="4627591"/>
          </a:xfrm>
          <a:prstGeom prst="rect">
            <a:avLst/>
          </a:prstGeom>
        </p:spPr>
      </p:pic>
      <p:pic>
        <p:nvPicPr>
          <p:cNvPr id="3" name="Picture 2"/>
          <p:cNvPicPr>
            <a:picLocks noChangeAspect="1"/>
          </p:cNvPicPr>
          <p:nvPr/>
        </p:nvPicPr>
        <p:blipFill>
          <a:blip r:embed="rId3"/>
          <a:stretch>
            <a:fillRect/>
          </a:stretch>
        </p:blipFill>
        <p:spPr>
          <a:xfrm>
            <a:off x="7015973" y="1672331"/>
            <a:ext cx="4298595" cy="4298595"/>
          </a:xfrm>
          <a:prstGeom prst="rect">
            <a:avLst/>
          </a:prstGeom>
        </p:spPr>
      </p:pic>
      <p:sp>
        <p:nvSpPr>
          <p:cNvPr id="4" name="TextBox 3"/>
          <p:cNvSpPr txBox="1"/>
          <p:nvPr/>
        </p:nvSpPr>
        <p:spPr>
          <a:xfrm>
            <a:off x="3365560" y="3579313"/>
            <a:ext cx="2612571" cy="461665"/>
          </a:xfrm>
          <a:prstGeom prst="rect">
            <a:avLst/>
          </a:prstGeom>
          <a:noFill/>
        </p:spPr>
        <p:txBody>
          <a:bodyPr wrap="square" rtlCol="0">
            <a:spAutoFit/>
          </a:bodyPr>
          <a:lstStyle/>
          <a:p>
            <a:r>
              <a:rPr lang="en-AU" sz="2400" dirty="0"/>
              <a:t>Have some of this</a:t>
            </a:r>
          </a:p>
        </p:txBody>
      </p:sp>
      <p:sp>
        <p:nvSpPr>
          <p:cNvPr id="5" name="Right Arrow 4"/>
          <p:cNvSpPr/>
          <p:nvPr/>
        </p:nvSpPr>
        <p:spPr>
          <a:xfrm>
            <a:off x="5852668" y="3579313"/>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p:cNvSpPr/>
          <p:nvPr/>
        </p:nvSpPr>
        <p:spPr>
          <a:xfrm>
            <a:off x="958551" y="569610"/>
            <a:ext cx="3167662" cy="584775"/>
          </a:xfrm>
          <a:prstGeom prst="rect">
            <a:avLst/>
          </a:prstGeom>
          <a:noFill/>
        </p:spPr>
        <p:txBody>
          <a:bodyPr wrap="none" lIns="91440" tIns="45720" rIns="91440" bIns="45720">
            <a:spAutoFit/>
          </a:bodyPr>
          <a:lstStyle/>
          <a:p>
            <a:pPr algn="ctr"/>
            <a:r>
              <a:rPr lang="en-AU" sz="3200" b="1" cap="none" spc="0" dirty="0" smtClean="0">
                <a:ln w="6600">
                  <a:solidFill>
                    <a:schemeClr val="accent2"/>
                  </a:solidFill>
                  <a:prstDash val="solid"/>
                </a:ln>
                <a:solidFill>
                  <a:srgbClr val="FFFFFF"/>
                </a:solidFill>
                <a:effectLst>
                  <a:outerShdw dist="38100" dir="2700000" algn="tl" rotWithShape="0">
                    <a:schemeClr val="accent2"/>
                  </a:outerShdw>
                </a:effectLst>
              </a:rPr>
              <a:t>If all else fails…….</a:t>
            </a:r>
            <a:endParaRPr lang="en-AU" sz="32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377437536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6414" y="552033"/>
            <a:ext cx="4439164" cy="584775"/>
          </a:xfrm>
          <a:prstGeom prst="rect">
            <a:avLst/>
          </a:prstGeom>
        </p:spPr>
        <p:txBody>
          <a:bodyPr wrap="none">
            <a:spAutoFit/>
          </a:bodyPr>
          <a:lstStyle/>
          <a:p>
            <a:pPr lvl="0"/>
            <a:r>
              <a:rPr lang="en-US" sz="3200" b="1" dirty="0">
                <a:ln w="6600">
                  <a:solidFill>
                    <a:srgbClr val="C0504D"/>
                  </a:solidFill>
                  <a:prstDash val="solid"/>
                </a:ln>
                <a:solidFill>
                  <a:srgbClr val="FFFFFF"/>
                </a:solidFill>
                <a:effectLst>
                  <a:outerShdw dist="38100" dir="2700000" algn="tl" rotWithShape="0">
                    <a:srgbClr val="C0504D"/>
                  </a:outerShdw>
                </a:effectLst>
              </a:rPr>
              <a:t>Spinal </a:t>
            </a:r>
            <a:r>
              <a:rPr lang="en-US" sz="3200" b="1" dirty="0" smtClean="0">
                <a:ln w="6600">
                  <a:solidFill>
                    <a:srgbClr val="C0504D"/>
                  </a:solidFill>
                  <a:prstDash val="solid"/>
                </a:ln>
                <a:solidFill>
                  <a:srgbClr val="FFFFFF"/>
                </a:solidFill>
                <a:effectLst>
                  <a:outerShdw dist="38100" dir="2700000" algn="tl" rotWithShape="0">
                    <a:srgbClr val="C0504D"/>
                  </a:outerShdw>
                </a:effectLst>
              </a:rPr>
              <a:t>Trauma - Practical </a:t>
            </a:r>
            <a:endParaRPr lang="en-AU" dirty="0">
              <a:solidFill>
                <a:prstClr val="black"/>
              </a:solidFill>
            </a:endParaRPr>
          </a:p>
        </p:txBody>
      </p:sp>
      <p:sp>
        <p:nvSpPr>
          <p:cNvPr id="3" name="TextBox 2"/>
          <p:cNvSpPr txBox="1"/>
          <p:nvPr/>
        </p:nvSpPr>
        <p:spPr>
          <a:xfrm>
            <a:off x="737118" y="1203649"/>
            <a:ext cx="10963469" cy="5570756"/>
          </a:xfrm>
          <a:prstGeom prst="rect">
            <a:avLst/>
          </a:prstGeom>
          <a:noFill/>
        </p:spPr>
        <p:txBody>
          <a:bodyPr wrap="square" rtlCol="0">
            <a:spAutoFit/>
          </a:bodyPr>
          <a:lstStyle/>
          <a:p>
            <a:pPr algn="ctr"/>
            <a:r>
              <a:rPr lang="en-AU" sz="2000" i="1" u="sng" dirty="0" smtClean="0"/>
              <a:t>1. Prepping a patient (conversation/instructions) for spinal management</a:t>
            </a:r>
          </a:p>
          <a:p>
            <a:endParaRPr lang="en-AU" sz="2000" i="1" u="sng" dirty="0" smtClean="0"/>
          </a:p>
          <a:p>
            <a:pPr marL="342900" indent="-342900">
              <a:buFont typeface="Wingdings" panose="05000000000000000000" pitchFamily="2" charset="2"/>
              <a:buChar char="ü"/>
            </a:pPr>
            <a:r>
              <a:rPr lang="en-AU" sz="2000" dirty="0" smtClean="0"/>
              <a:t>Injury/mechanism/potential – think spinal</a:t>
            </a:r>
          </a:p>
          <a:p>
            <a:pPr marL="342900" indent="-342900">
              <a:buFont typeface="Wingdings" panose="05000000000000000000" pitchFamily="2" charset="2"/>
              <a:buChar char="ü"/>
            </a:pPr>
            <a:endParaRPr lang="en-AU" sz="2000" dirty="0" smtClean="0"/>
          </a:p>
          <a:p>
            <a:pPr marL="342900" indent="-342900">
              <a:buFont typeface="Wingdings" panose="05000000000000000000" pitchFamily="2" charset="2"/>
              <a:buChar char="ü"/>
            </a:pPr>
            <a:r>
              <a:rPr lang="en-AU" sz="2000" dirty="0" smtClean="0"/>
              <a:t>Introduce yourself </a:t>
            </a:r>
          </a:p>
          <a:p>
            <a:pPr marL="342900" indent="-342900">
              <a:buFont typeface="Wingdings" panose="05000000000000000000" pitchFamily="2" charset="2"/>
              <a:buChar char="ü"/>
            </a:pPr>
            <a:endParaRPr lang="en-AU" sz="2000" dirty="0" smtClean="0"/>
          </a:p>
          <a:p>
            <a:pPr marL="342900" indent="-342900">
              <a:buFont typeface="Wingdings" panose="05000000000000000000" pitchFamily="2" charset="2"/>
              <a:buChar char="ü"/>
            </a:pPr>
            <a:r>
              <a:rPr lang="en-AU" sz="2000" dirty="0" smtClean="0"/>
              <a:t>Instruct pt. not to move head &amp; neck whilst supporting the head via manual in line stabilisation</a:t>
            </a:r>
          </a:p>
          <a:p>
            <a:pPr marL="342900" indent="-342900">
              <a:buFont typeface="Wingdings" panose="05000000000000000000" pitchFamily="2" charset="2"/>
              <a:buChar char="ü"/>
            </a:pPr>
            <a:endParaRPr lang="en-AU" sz="2000" dirty="0" smtClean="0"/>
          </a:p>
          <a:p>
            <a:pPr marL="342900" indent="-342900">
              <a:buFont typeface="Wingdings" panose="05000000000000000000" pitchFamily="2" charset="2"/>
              <a:buChar char="ü"/>
            </a:pPr>
            <a:r>
              <a:rPr lang="en-AU" sz="2000" dirty="0" smtClean="0"/>
              <a:t>Instruct pt. to speak to questions and not nod head</a:t>
            </a:r>
          </a:p>
          <a:p>
            <a:pPr marL="342900" indent="-342900">
              <a:buFont typeface="Wingdings" panose="05000000000000000000" pitchFamily="2" charset="2"/>
              <a:buChar char="ü"/>
            </a:pPr>
            <a:endParaRPr lang="en-AU" sz="2000" dirty="0" smtClean="0"/>
          </a:p>
          <a:p>
            <a:pPr marL="342900" indent="-342900">
              <a:buFont typeface="Wingdings" panose="05000000000000000000" pitchFamily="2" charset="2"/>
              <a:buChar char="ü"/>
            </a:pPr>
            <a:r>
              <a:rPr lang="en-AU" sz="2000" dirty="0" smtClean="0"/>
              <a:t>Manage any ABC’s</a:t>
            </a:r>
          </a:p>
          <a:p>
            <a:pPr marL="342900" indent="-342900">
              <a:buFont typeface="Wingdings" panose="05000000000000000000" pitchFamily="2" charset="2"/>
              <a:buChar char="ü"/>
            </a:pPr>
            <a:endParaRPr lang="en-AU" sz="2000" dirty="0" smtClean="0"/>
          </a:p>
          <a:p>
            <a:pPr marL="342900" indent="-342900">
              <a:buFont typeface="Wingdings" panose="05000000000000000000" pitchFamily="2" charset="2"/>
              <a:buChar char="ü"/>
            </a:pPr>
            <a:r>
              <a:rPr lang="en-AU" sz="2000" dirty="0" smtClean="0"/>
              <a:t>Proceed with VSSS/GCS and Head to Toe, including gross motor &amp; sensory examination</a:t>
            </a:r>
          </a:p>
          <a:p>
            <a:pPr marL="342900" indent="-342900">
              <a:buFont typeface="Wingdings" panose="05000000000000000000" pitchFamily="2" charset="2"/>
              <a:buChar char="ü"/>
            </a:pPr>
            <a:endParaRPr lang="en-AU" sz="2000" dirty="0" smtClean="0"/>
          </a:p>
          <a:p>
            <a:pPr marL="342900" indent="-342900">
              <a:buFont typeface="Wingdings" panose="05000000000000000000" pitchFamily="2" charset="2"/>
              <a:buChar char="ü"/>
            </a:pPr>
            <a:r>
              <a:rPr lang="en-AU" sz="2000" dirty="0" smtClean="0"/>
              <a:t>If no deficits and VSSS is normal – no immediate spinal injury, however be mindful of unstable fracture or potential secondary SCI</a:t>
            </a:r>
          </a:p>
          <a:p>
            <a:endParaRPr lang="en-AU" dirty="0" smtClean="0"/>
          </a:p>
          <a:p>
            <a:endParaRPr lang="en-AU" dirty="0"/>
          </a:p>
        </p:txBody>
      </p:sp>
    </p:spTree>
    <p:extLst>
      <p:ext uri="{BB962C8B-B14F-4D97-AF65-F5344CB8AC3E}">
        <p14:creationId xmlns:p14="http://schemas.microsoft.com/office/powerpoint/2010/main" val="202469262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01012" y="1483567"/>
            <a:ext cx="9638523" cy="3416320"/>
          </a:xfrm>
          <a:prstGeom prst="rect">
            <a:avLst/>
          </a:prstGeom>
          <a:noFill/>
        </p:spPr>
        <p:txBody>
          <a:bodyPr wrap="square" rtlCol="0">
            <a:spAutoFit/>
          </a:bodyPr>
          <a:lstStyle/>
          <a:p>
            <a:pPr marL="285750" lvl="0" indent="-285750">
              <a:buFont typeface="Wingdings" panose="05000000000000000000" pitchFamily="2" charset="2"/>
              <a:buChar char="ü"/>
            </a:pPr>
            <a:r>
              <a:rPr lang="en-AU" dirty="0">
                <a:solidFill>
                  <a:prstClr val="black"/>
                </a:solidFill>
              </a:rPr>
              <a:t>Either: (dependent on skill level and situation) Apply C Collar and immobilise patient and/or extricate OR maintain in line manual stabilisation, leave patient in situ and call 000. </a:t>
            </a:r>
          </a:p>
          <a:p>
            <a:pPr marL="285750" lvl="0" indent="-285750">
              <a:buFont typeface="Wingdings" panose="05000000000000000000" pitchFamily="2" charset="2"/>
              <a:buChar char="ü"/>
            </a:pPr>
            <a:endParaRPr lang="en-AU" dirty="0">
              <a:solidFill>
                <a:prstClr val="black"/>
              </a:solidFill>
            </a:endParaRPr>
          </a:p>
          <a:p>
            <a:pPr marL="285750" lvl="0" indent="-285750">
              <a:buFont typeface="Wingdings" panose="05000000000000000000" pitchFamily="2" charset="2"/>
              <a:buChar char="ü"/>
            </a:pPr>
            <a:r>
              <a:rPr lang="en-AU" dirty="0">
                <a:solidFill>
                  <a:prstClr val="black"/>
                </a:solidFill>
              </a:rPr>
              <a:t>Maintain/continue obs/first </a:t>
            </a:r>
            <a:r>
              <a:rPr lang="en-AU" dirty="0" smtClean="0">
                <a:solidFill>
                  <a:prstClr val="black"/>
                </a:solidFill>
              </a:rPr>
              <a:t>aid</a:t>
            </a:r>
          </a:p>
          <a:p>
            <a:pPr lvl="0"/>
            <a:endParaRPr lang="en-AU" dirty="0">
              <a:solidFill>
                <a:prstClr val="black"/>
              </a:solidFill>
            </a:endParaRPr>
          </a:p>
          <a:p>
            <a:pPr lvl="0"/>
            <a:r>
              <a:rPr lang="en-AU" i="1" u="sng" dirty="0" smtClean="0">
                <a:solidFill>
                  <a:prstClr val="black"/>
                </a:solidFill>
              </a:rPr>
              <a:t>If </a:t>
            </a:r>
            <a:r>
              <a:rPr lang="en-AU" i="1" u="sng" dirty="0">
                <a:solidFill>
                  <a:prstClr val="black"/>
                </a:solidFill>
              </a:rPr>
              <a:t>Unconscious</a:t>
            </a:r>
            <a:r>
              <a:rPr lang="en-AU" i="1" u="sng" dirty="0" smtClean="0">
                <a:solidFill>
                  <a:prstClr val="black"/>
                </a:solidFill>
              </a:rPr>
              <a:t>:</a:t>
            </a:r>
          </a:p>
          <a:p>
            <a:pPr lvl="0"/>
            <a:endParaRPr lang="en-AU" dirty="0">
              <a:solidFill>
                <a:prstClr val="black"/>
              </a:solidFill>
            </a:endParaRPr>
          </a:p>
          <a:p>
            <a:pPr marL="285750" lvl="0" indent="-285750">
              <a:buFont typeface="Wingdings" panose="05000000000000000000" pitchFamily="2" charset="2"/>
              <a:buChar char="ü"/>
            </a:pPr>
            <a:r>
              <a:rPr lang="en-AU" dirty="0">
                <a:solidFill>
                  <a:prstClr val="black"/>
                </a:solidFill>
              </a:rPr>
              <a:t>Assume Spinal</a:t>
            </a:r>
          </a:p>
          <a:p>
            <a:pPr marL="285750" lvl="0" indent="-285750">
              <a:buFont typeface="Wingdings" panose="05000000000000000000" pitchFamily="2" charset="2"/>
              <a:buChar char="ü"/>
            </a:pPr>
            <a:r>
              <a:rPr lang="en-AU" dirty="0">
                <a:solidFill>
                  <a:prstClr val="black"/>
                </a:solidFill>
              </a:rPr>
              <a:t>ABC’s have priority</a:t>
            </a:r>
          </a:p>
          <a:p>
            <a:pPr marL="285750" lvl="0" indent="-285750">
              <a:buFont typeface="Wingdings" panose="05000000000000000000" pitchFamily="2" charset="2"/>
              <a:buChar char="ü"/>
            </a:pPr>
            <a:r>
              <a:rPr lang="en-AU" dirty="0">
                <a:solidFill>
                  <a:prstClr val="black"/>
                </a:solidFill>
              </a:rPr>
              <a:t>HAINES </a:t>
            </a:r>
            <a:r>
              <a:rPr lang="en-AU" dirty="0" smtClean="0">
                <a:solidFill>
                  <a:prstClr val="black"/>
                </a:solidFill>
              </a:rPr>
              <a:t>Position</a:t>
            </a:r>
          </a:p>
          <a:p>
            <a:pPr marL="285750" lvl="0" indent="-285750">
              <a:buFont typeface="Wingdings" panose="05000000000000000000" pitchFamily="2" charset="2"/>
              <a:buChar char="ü"/>
            </a:pPr>
            <a:r>
              <a:rPr lang="en-AU" dirty="0" smtClean="0">
                <a:solidFill>
                  <a:prstClr val="black"/>
                </a:solidFill>
              </a:rPr>
              <a:t>000</a:t>
            </a:r>
            <a:endParaRPr lang="en-AU" dirty="0">
              <a:solidFill>
                <a:prstClr val="black"/>
              </a:solidFill>
            </a:endParaRPr>
          </a:p>
          <a:p>
            <a:pPr lvl="0"/>
            <a:endParaRPr lang="en-AU" dirty="0">
              <a:solidFill>
                <a:prstClr val="black"/>
              </a:solidFill>
            </a:endParaRPr>
          </a:p>
        </p:txBody>
      </p:sp>
      <p:sp>
        <p:nvSpPr>
          <p:cNvPr id="3" name="Rectangle 2"/>
          <p:cNvSpPr/>
          <p:nvPr/>
        </p:nvSpPr>
        <p:spPr>
          <a:xfrm>
            <a:off x="825307" y="570695"/>
            <a:ext cx="4439164" cy="584775"/>
          </a:xfrm>
          <a:prstGeom prst="rect">
            <a:avLst/>
          </a:prstGeom>
        </p:spPr>
        <p:txBody>
          <a:bodyPr wrap="none">
            <a:spAutoFit/>
          </a:bodyPr>
          <a:lstStyle/>
          <a:p>
            <a:pPr lvl="0"/>
            <a:r>
              <a:rPr lang="en-US" sz="3200" b="1" dirty="0">
                <a:ln w="6600">
                  <a:solidFill>
                    <a:srgbClr val="C0504D"/>
                  </a:solidFill>
                  <a:prstDash val="solid"/>
                </a:ln>
                <a:solidFill>
                  <a:srgbClr val="FFFFFF"/>
                </a:solidFill>
                <a:effectLst>
                  <a:outerShdw dist="38100" dir="2700000" algn="tl" rotWithShape="0">
                    <a:srgbClr val="C0504D"/>
                  </a:outerShdw>
                </a:effectLst>
              </a:rPr>
              <a:t>Spinal Trauma - Practical </a:t>
            </a:r>
            <a:endParaRPr lang="en-AU" dirty="0">
              <a:solidFill>
                <a:prstClr val="black"/>
              </a:solidFill>
            </a:endParaRPr>
          </a:p>
        </p:txBody>
      </p:sp>
    </p:spTree>
    <p:extLst>
      <p:ext uri="{BB962C8B-B14F-4D97-AF65-F5344CB8AC3E}">
        <p14:creationId xmlns:p14="http://schemas.microsoft.com/office/powerpoint/2010/main" val="128396205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9283" y="570695"/>
            <a:ext cx="4439164" cy="584775"/>
          </a:xfrm>
          <a:prstGeom prst="rect">
            <a:avLst/>
          </a:prstGeom>
        </p:spPr>
        <p:txBody>
          <a:bodyPr wrap="none">
            <a:spAutoFit/>
          </a:bodyPr>
          <a:lstStyle/>
          <a:p>
            <a:pPr lvl="0"/>
            <a:r>
              <a:rPr lang="en-US" sz="3200" b="1" dirty="0">
                <a:ln w="6600">
                  <a:solidFill>
                    <a:srgbClr val="C0504D"/>
                  </a:solidFill>
                  <a:prstDash val="solid"/>
                </a:ln>
                <a:solidFill>
                  <a:srgbClr val="FFFFFF"/>
                </a:solidFill>
                <a:effectLst>
                  <a:outerShdw dist="38100" dir="2700000" algn="tl" rotWithShape="0">
                    <a:srgbClr val="C0504D"/>
                  </a:outerShdw>
                </a:effectLst>
              </a:rPr>
              <a:t>Spinal Trauma - Practical </a:t>
            </a:r>
            <a:endParaRPr lang="en-AU" dirty="0">
              <a:solidFill>
                <a:prstClr val="black"/>
              </a:solidFill>
            </a:endParaRPr>
          </a:p>
        </p:txBody>
      </p:sp>
      <p:sp>
        <p:nvSpPr>
          <p:cNvPr id="3" name="TextBox 2"/>
          <p:cNvSpPr txBox="1"/>
          <p:nvPr/>
        </p:nvSpPr>
        <p:spPr>
          <a:xfrm>
            <a:off x="759992" y="1231641"/>
            <a:ext cx="10707329" cy="5632311"/>
          </a:xfrm>
          <a:prstGeom prst="rect">
            <a:avLst/>
          </a:prstGeom>
          <a:noFill/>
        </p:spPr>
        <p:txBody>
          <a:bodyPr wrap="square" rtlCol="0">
            <a:spAutoFit/>
          </a:bodyPr>
          <a:lstStyle/>
          <a:p>
            <a:pPr algn="ctr"/>
            <a:r>
              <a:rPr lang="en-AU" i="1" u="sng" dirty="0" smtClean="0"/>
              <a:t>2. Prepping C Collar, Sizing, Application</a:t>
            </a:r>
          </a:p>
          <a:p>
            <a:pPr marL="285750" indent="-285750">
              <a:buFont typeface="Wingdings" panose="05000000000000000000" pitchFamily="2" charset="2"/>
              <a:buChar char="ü"/>
            </a:pPr>
            <a:r>
              <a:rPr lang="en-AU" dirty="0" smtClean="0"/>
              <a:t>Select C Collar</a:t>
            </a:r>
          </a:p>
          <a:p>
            <a:pPr marL="285750" indent="-285750">
              <a:buFont typeface="Wingdings" panose="05000000000000000000" pitchFamily="2" charset="2"/>
              <a:buChar char="ü"/>
            </a:pPr>
            <a:endParaRPr lang="en-AU" dirty="0" smtClean="0"/>
          </a:p>
          <a:p>
            <a:pPr marL="285750" indent="-285750">
              <a:buFont typeface="Wingdings" panose="05000000000000000000" pitchFamily="2" charset="2"/>
              <a:buChar char="ü"/>
            </a:pPr>
            <a:r>
              <a:rPr lang="en-AU" dirty="0" smtClean="0"/>
              <a:t>Prep C collar through bending several times</a:t>
            </a:r>
          </a:p>
          <a:p>
            <a:pPr marL="285750" indent="-285750">
              <a:buFont typeface="Wingdings" panose="05000000000000000000" pitchFamily="2" charset="2"/>
              <a:buChar char="ü"/>
            </a:pPr>
            <a:endParaRPr lang="en-AU" dirty="0" smtClean="0"/>
          </a:p>
          <a:p>
            <a:pPr marL="285750" indent="-285750">
              <a:buFont typeface="Wingdings" panose="05000000000000000000" pitchFamily="2" charset="2"/>
              <a:buChar char="ü"/>
            </a:pPr>
            <a:r>
              <a:rPr lang="en-AU" dirty="0" smtClean="0"/>
              <a:t>Size collar appropriately to patient (dependent on collar type and make)</a:t>
            </a:r>
          </a:p>
          <a:p>
            <a:pPr marL="285750" indent="-285750">
              <a:buFont typeface="Wingdings" panose="05000000000000000000" pitchFamily="2" charset="2"/>
              <a:buChar char="ü"/>
            </a:pPr>
            <a:endParaRPr lang="en-AU" dirty="0"/>
          </a:p>
          <a:p>
            <a:pPr marL="285750" indent="-285750">
              <a:buFont typeface="Wingdings" panose="05000000000000000000" pitchFamily="2" charset="2"/>
              <a:buChar char="ü"/>
            </a:pPr>
            <a:r>
              <a:rPr lang="en-AU" dirty="0" smtClean="0"/>
              <a:t>Prep patient by clearing all shoulder clothing (Collar should be positioned onto skin)</a:t>
            </a:r>
          </a:p>
          <a:p>
            <a:pPr marL="285750" indent="-285750">
              <a:buFont typeface="Wingdings" panose="05000000000000000000" pitchFamily="2" charset="2"/>
              <a:buChar char="ü"/>
            </a:pPr>
            <a:endParaRPr lang="en-AU" dirty="0" smtClean="0"/>
          </a:p>
          <a:p>
            <a:pPr marL="285750" indent="-285750">
              <a:buFont typeface="Wingdings" panose="05000000000000000000" pitchFamily="2" charset="2"/>
              <a:buChar char="ü"/>
            </a:pPr>
            <a:r>
              <a:rPr lang="en-AU" dirty="0" smtClean="0"/>
              <a:t>Beware that no “ideal fit”. Do not adjust head/neck to fit collar. May need to modify approach if head/facial/airway injury, neck angulation, or ABC compromise</a:t>
            </a:r>
          </a:p>
          <a:p>
            <a:pPr marL="285750" indent="-285750">
              <a:buFont typeface="Wingdings" panose="05000000000000000000" pitchFamily="2" charset="2"/>
              <a:buChar char="ü"/>
            </a:pPr>
            <a:endParaRPr lang="en-AU" dirty="0" smtClean="0"/>
          </a:p>
          <a:p>
            <a:pPr marL="285750" indent="-285750">
              <a:buFont typeface="Wingdings" panose="05000000000000000000" pitchFamily="2" charset="2"/>
              <a:buChar char="ü"/>
            </a:pPr>
            <a:r>
              <a:rPr lang="en-AU" dirty="0" smtClean="0"/>
              <a:t>Beware of semi rigid collar issues (hysteria/anxiety/comfort/compromising cerebral perfusion/↑JVP/airway compromise/↓respiratory function/↑ flexion/extension/rotation etc.)</a:t>
            </a:r>
          </a:p>
          <a:p>
            <a:pPr marL="285750" indent="-285750">
              <a:buFont typeface="Wingdings" panose="05000000000000000000" pitchFamily="2" charset="2"/>
              <a:buChar char="ü"/>
            </a:pPr>
            <a:endParaRPr lang="en-AU" dirty="0" smtClean="0"/>
          </a:p>
          <a:p>
            <a:pPr marL="285750" indent="-285750">
              <a:buFont typeface="Wingdings" panose="05000000000000000000" pitchFamily="2" charset="2"/>
              <a:buChar char="ü"/>
            </a:pPr>
            <a:r>
              <a:rPr lang="en-AU" dirty="0" smtClean="0"/>
              <a:t>Neutral position support</a:t>
            </a:r>
          </a:p>
          <a:p>
            <a:pPr marL="285750" indent="-285750">
              <a:buFont typeface="Wingdings" panose="05000000000000000000" pitchFamily="2" charset="2"/>
              <a:buChar char="ü"/>
            </a:pPr>
            <a:endParaRPr lang="en-AU" dirty="0" smtClean="0"/>
          </a:p>
          <a:p>
            <a:pPr marL="285750" indent="-285750">
              <a:buFont typeface="Wingdings" panose="05000000000000000000" pitchFamily="2" charset="2"/>
              <a:buChar char="ü"/>
            </a:pPr>
            <a:r>
              <a:rPr lang="en-AU" dirty="0" smtClean="0"/>
              <a:t>Constant vigilance (not set &amp; forget)</a:t>
            </a:r>
          </a:p>
          <a:p>
            <a:endParaRPr lang="en-AU" dirty="0" smtClean="0"/>
          </a:p>
          <a:p>
            <a:endParaRPr lang="en-AU" dirty="0"/>
          </a:p>
        </p:txBody>
      </p:sp>
    </p:spTree>
    <p:extLst>
      <p:ext uri="{BB962C8B-B14F-4D97-AF65-F5344CB8AC3E}">
        <p14:creationId xmlns:p14="http://schemas.microsoft.com/office/powerpoint/2010/main" val="170789800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03649" y="1520890"/>
            <a:ext cx="10030408" cy="3693319"/>
          </a:xfrm>
          <a:prstGeom prst="rect">
            <a:avLst/>
          </a:prstGeom>
          <a:noFill/>
        </p:spPr>
        <p:txBody>
          <a:bodyPr wrap="square" rtlCol="0">
            <a:spAutoFit/>
          </a:bodyPr>
          <a:lstStyle/>
          <a:p>
            <a:pPr algn="ctr"/>
            <a:r>
              <a:rPr lang="en-AU" i="1" u="sng" dirty="0" smtClean="0"/>
              <a:t>3. Lifting Techniques – Flat Lift</a:t>
            </a:r>
          </a:p>
          <a:p>
            <a:endParaRPr lang="en-AU" i="1" u="sng" dirty="0"/>
          </a:p>
          <a:p>
            <a:pPr marL="285750" indent="-285750">
              <a:buFont typeface="Wingdings" panose="05000000000000000000" pitchFamily="2" charset="2"/>
              <a:buChar char="ü"/>
            </a:pPr>
            <a:r>
              <a:rPr lang="en-AU" dirty="0" smtClean="0"/>
              <a:t>Understand the procedure (CPD April 2018)</a:t>
            </a:r>
          </a:p>
          <a:p>
            <a:pPr marL="285750" indent="-285750">
              <a:buFont typeface="Wingdings" panose="05000000000000000000" pitchFamily="2" charset="2"/>
              <a:buChar char="ü"/>
            </a:pPr>
            <a:endParaRPr lang="en-AU" dirty="0" smtClean="0"/>
          </a:p>
          <a:p>
            <a:pPr marL="285750" indent="-285750">
              <a:buFont typeface="Wingdings" panose="05000000000000000000" pitchFamily="2" charset="2"/>
              <a:buChar char="ü"/>
            </a:pPr>
            <a:r>
              <a:rPr lang="en-AU" dirty="0" smtClean="0"/>
              <a:t>Prepare patient</a:t>
            </a:r>
          </a:p>
          <a:p>
            <a:pPr marL="285750" indent="-285750">
              <a:buFont typeface="Wingdings" panose="05000000000000000000" pitchFamily="2" charset="2"/>
              <a:buChar char="ü"/>
            </a:pPr>
            <a:endParaRPr lang="en-AU" dirty="0" smtClean="0"/>
          </a:p>
          <a:p>
            <a:pPr marL="285750" indent="-285750">
              <a:buFont typeface="Wingdings" panose="05000000000000000000" pitchFamily="2" charset="2"/>
              <a:buChar char="ü"/>
            </a:pPr>
            <a:r>
              <a:rPr lang="en-AU" dirty="0" smtClean="0"/>
              <a:t>Prepare lifting team (minimum 6 plus 1 managing the head/neck)</a:t>
            </a:r>
          </a:p>
          <a:p>
            <a:pPr marL="285750" indent="-285750">
              <a:buFont typeface="Wingdings" panose="05000000000000000000" pitchFamily="2" charset="2"/>
              <a:buChar char="ü"/>
            </a:pPr>
            <a:endParaRPr lang="en-AU" dirty="0" smtClean="0"/>
          </a:p>
          <a:p>
            <a:pPr marL="285750" indent="-285750">
              <a:buFont typeface="Wingdings" panose="05000000000000000000" pitchFamily="2" charset="2"/>
              <a:buChar char="ü"/>
            </a:pPr>
            <a:r>
              <a:rPr lang="en-AU" dirty="0" smtClean="0"/>
              <a:t>Prepare stretcher/backboard</a:t>
            </a:r>
          </a:p>
          <a:p>
            <a:pPr marL="285750" indent="-285750">
              <a:buFont typeface="Wingdings" panose="05000000000000000000" pitchFamily="2" charset="2"/>
              <a:buChar char="ü"/>
            </a:pPr>
            <a:endParaRPr lang="en-AU" dirty="0" smtClean="0"/>
          </a:p>
          <a:p>
            <a:pPr marL="285750" indent="-285750">
              <a:buFont typeface="Wingdings" panose="05000000000000000000" pitchFamily="2" charset="2"/>
              <a:buChar char="ü"/>
            </a:pPr>
            <a:r>
              <a:rPr lang="en-AU" dirty="0" smtClean="0"/>
              <a:t>Instruct lifting team on process before enacting procedure</a:t>
            </a:r>
          </a:p>
          <a:p>
            <a:pPr marL="285750" indent="-285750">
              <a:buFont typeface="Wingdings" panose="05000000000000000000" pitchFamily="2" charset="2"/>
              <a:buChar char="ü"/>
            </a:pPr>
            <a:endParaRPr lang="en-AU" dirty="0"/>
          </a:p>
          <a:p>
            <a:pPr marL="285750" indent="-285750">
              <a:buFont typeface="Wingdings" panose="05000000000000000000" pitchFamily="2" charset="2"/>
              <a:buChar char="ü"/>
            </a:pPr>
            <a:r>
              <a:rPr lang="en-AU" dirty="0" smtClean="0"/>
              <a:t>Enact procedure ensuring minimal spinal motion</a:t>
            </a:r>
            <a:endParaRPr lang="en-AU" dirty="0"/>
          </a:p>
        </p:txBody>
      </p:sp>
      <p:sp>
        <p:nvSpPr>
          <p:cNvPr id="3" name="Rectangle 2"/>
          <p:cNvSpPr/>
          <p:nvPr/>
        </p:nvSpPr>
        <p:spPr>
          <a:xfrm>
            <a:off x="797316" y="561364"/>
            <a:ext cx="4439164" cy="584775"/>
          </a:xfrm>
          <a:prstGeom prst="rect">
            <a:avLst/>
          </a:prstGeom>
        </p:spPr>
        <p:txBody>
          <a:bodyPr wrap="none">
            <a:spAutoFit/>
          </a:bodyPr>
          <a:lstStyle/>
          <a:p>
            <a:pPr lvl="0"/>
            <a:r>
              <a:rPr lang="en-US" sz="3200" b="1" dirty="0">
                <a:ln w="6600">
                  <a:solidFill>
                    <a:srgbClr val="C0504D"/>
                  </a:solidFill>
                  <a:prstDash val="solid"/>
                </a:ln>
                <a:solidFill>
                  <a:srgbClr val="FFFFFF"/>
                </a:solidFill>
                <a:effectLst>
                  <a:outerShdw dist="38100" dir="2700000" algn="tl" rotWithShape="0">
                    <a:srgbClr val="C0504D"/>
                  </a:outerShdw>
                </a:effectLst>
              </a:rPr>
              <a:t>Spinal Trauma - Practical </a:t>
            </a:r>
            <a:endParaRPr lang="en-AU" dirty="0">
              <a:solidFill>
                <a:prstClr val="black"/>
              </a:solidFill>
            </a:endParaRPr>
          </a:p>
        </p:txBody>
      </p:sp>
    </p:spTree>
    <p:extLst>
      <p:ext uri="{BB962C8B-B14F-4D97-AF65-F5344CB8AC3E}">
        <p14:creationId xmlns:p14="http://schemas.microsoft.com/office/powerpoint/2010/main" val="361731188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1292" y="561364"/>
            <a:ext cx="4439164" cy="584775"/>
          </a:xfrm>
          <a:prstGeom prst="rect">
            <a:avLst/>
          </a:prstGeom>
        </p:spPr>
        <p:txBody>
          <a:bodyPr wrap="none">
            <a:spAutoFit/>
          </a:bodyPr>
          <a:lstStyle/>
          <a:p>
            <a:pPr lvl="0"/>
            <a:r>
              <a:rPr lang="en-US" sz="3200" b="1" dirty="0">
                <a:ln w="6600">
                  <a:solidFill>
                    <a:srgbClr val="C0504D"/>
                  </a:solidFill>
                  <a:prstDash val="solid"/>
                </a:ln>
                <a:solidFill>
                  <a:srgbClr val="FFFFFF"/>
                </a:solidFill>
                <a:effectLst>
                  <a:outerShdw dist="38100" dir="2700000" algn="tl" rotWithShape="0">
                    <a:srgbClr val="C0504D"/>
                  </a:outerShdw>
                </a:effectLst>
              </a:rPr>
              <a:t>Spinal Trauma - Practical </a:t>
            </a:r>
            <a:endParaRPr lang="en-AU" dirty="0">
              <a:solidFill>
                <a:prstClr val="black"/>
              </a:solidFill>
            </a:endParaRPr>
          </a:p>
        </p:txBody>
      </p:sp>
      <p:sp>
        <p:nvSpPr>
          <p:cNvPr id="3" name="TextBox 2"/>
          <p:cNvSpPr txBox="1"/>
          <p:nvPr/>
        </p:nvSpPr>
        <p:spPr>
          <a:xfrm>
            <a:off x="979714" y="1464906"/>
            <a:ext cx="9815804" cy="5078313"/>
          </a:xfrm>
          <a:prstGeom prst="rect">
            <a:avLst/>
          </a:prstGeom>
          <a:noFill/>
        </p:spPr>
        <p:txBody>
          <a:bodyPr wrap="square" rtlCol="0">
            <a:spAutoFit/>
          </a:bodyPr>
          <a:lstStyle/>
          <a:p>
            <a:pPr algn="ctr"/>
            <a:r>
              <a:rPr lang="en-AU" i="1" u="sng" dirty="0" smtClean="0"/>
              <a:t>4. Log Roll utilising 15 degree tilt (Aim to reduce axial rotation)</a:t>
            </a:r>
          </a:p>
          <a:p>
            <a:endParaRPr lang="en-AU" dirty="0"/>
          </a:p>
          <a:p>
            <a:pPr marL="285750" indent="-285750">
              <a:buFont typeface="Wingdings" panose="05000000000000000000" pitchFamily="2" charset="2"/>
              <a:buChar char="ü"/>
            </a:pPr>
            <a:r>
              <a:rPr lang="en-AU" dirty="0" smtClean="0"/>
              <a:t>Prepare patient</a:t>
            </a:r>
          </a:p>
          <a:p>
            <a:pPr marL="285750" indent="-285750">
              <a:buFont typeface="Wingdings" panose="05000000000000000000" pitchFamily="2" charset="2"/>
              <a:buChar char="ü"/>
            </a:pPr>
            <a:endParaRPr lang="en-AU" dirty="0" smtClean="0"/>
          </a:p>
          <a:p>
            <a:pPr marL="285750" indent="-285750">
              <a:buFont typeface="Wingdings" panose="05000000000000000000" pitchFamily="2" charset="2"/>
              <a:buChar char="ü"/>
            </a:pPr>
            <a:r>
              <a:rPr lang="en-AU" dirty="0" smtClean="0"/>
              <a:t>Prepare log roll team ( minimum 5) depending on patient and situation) Ideally: </a:t>
            </a:r>
          </a:p>
          <a:p>
            <a:r>
              <a:rPr lang="en-AU" dirty="0" smtClean="0"/>
              <a:t>	Head/Neck</a:t>
            </a:r>
          </a:p>
          <a:p>
            <a:r>
              <a:rPr lang="en-AU" dirty="0" smtClean="0"/>
              <a:t>	Arms</a:t>
            </a:r>
          </a:p>
          <a:p>
            <a:r>
              <a:rPr lang="en-AU" dirty="0" smtClean="0"/>
              <a:t>	Lower Back</a:t>
            </a:r>
          </a:p>
          <a:p>
            <a:r>
              <a:rPr lang="en-AU" dirty="0" smtClean="0"/>
              <a:t>	Pelvis</a:t>
            </a:r>
          </a:p>
          <a:p>
            <a:r>
              <a:rPr lang="en-AU" dirty="0" smtClean="0"/>
              <a:t>	Legs</a:t>
            </a:r>
          </a:p>
          <a:p>
            <a:r>
              <a:rPr lang="en-AU" dirty="0" smtClean="0"/>
              <a:t>	Managing backboard</a:t>
            </a:r>
          </a:p>
          <a:p>
            <a:pPr marL="285750" indent="-285750">
              <a:buFont typeface="Wingdings" panose="05000000000000000000" pitchFamily="2" charset="2"/>
              <a:buChar char="ü"/>
            </a:pPr>
            <a:endParaRPr lang="en-AU" dirty="0"/>
          </a:p>
          <a:p>
            <a:pPr marL="285750" lvl="0" indent="-285750">
              <a:buFont typeface="Wingdings" panose="05000000000000000000" pitchFamily="2" charset="2"/>
              <a:buChar char="ü"/>
            </a:pPr>
            <a:r>
              <a:rPr lang="en-AU" dirty="0">
                <a:solidFill>
                  <a:prstClr val="black"/>
                </a:solidFill>
              </a:rPr>
              <a:t>Instruct lifting team on process before enacting </a:t>
            </a:r>
            <a:r>
              <a:rPr lang="en-AU" dirty="0" smtClean="0">
                <a:solidFill>
                  <a:prstClr val="black"/>
                </a:solidFill>
              </a:rPr>
              <a:t>procedure</a:t>
            </a:r>
          </a:p>
          <a:p>
            <a:pPr marL="285750" lvl="0" indent="-285750">
              <a:buFont typeface="Wingdings" panose="05000000000000000000" pitchFamily="2" charset="2"/>
              <a:buChar char="ü"/>
            </a:pPr>
            <a:endParaRPr lang="en-AU" dirty="0" smtClean="0">
              <a:solidFill>
                <a:prstClr val="black"/>
              </a:solidFill>
            </a:endParaRPr>
          </a:p>
          <a:p>
            <a:pPr marL="285750" lvl="0" indent="-285750">
              <a:buFont typeface="Wingdings" panose="05000000000000000000" pitchFamily="2" charset="2"/>
              <a:buChar char="ü"/>
            </a:pPr>
            <a:r>
              <a:rPr lang="en-AU" dirty="0" smtClean="0">
                <a:solidFill>
                  <a:prstClr val="black"/>
                </a:solidFill>
              </a:rPr>
              <a:t>Minimise tilt – preferably no more than 15 degrees</a:t>
            </a:r>
            <a:endParaRPr lang="en-AU" dirty="0">
              <a:solidFill>
                <a:prstClr val="black"/>
              </a:solidFill>
            </a:endParaRPr>
          </a:p>
          <a:p>
            <a:pPr marL="285750" indent="-285750">
              <a:buFont typeface="Wingdings" panose="05000000000000000000" pitchFamily="2" charset="2"/>
              <a:buChar char="ü"/>
            </a:pPr>
            <a:endParaRPr lang="en-AU" dirty="0" smtClean="0"/>
          </a:p>
          <a:p>
            <a:endParaRPr lang="en-AU" dirty="0"/>
          </a:p>
          <a:p>
            <a:endParaRPr lang="en-AU" dirty="0"/>
          </a:p>
        </p:txBody>
      </p:sp>
    </p:spTree>
    <p:extLst>
      <p:ext uri="{BB962C8B-B14F-4D97-AF65-F5344CB8AC3E}">
        <p14:creationId xmlns:p14="http://schemas.microsoft.com/office/powerpoint/2010/main" val="69999510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5977" y="570695"/>
            <a:ext cx="4439164" cy="584775"/>
          </a:xfrm>
          <a:prstGeom prst="rect">
            <a:avLst/>
          </a:prstGeom>
        </p:spPr>
        <p:txBody>
          <a:bodyPr wrap="none">
            <a:spAutoFit/>
          </a:bodyPr>
          <a:lstStyle/>
          <a:p>
            <a:pPr lvl="0"/>
            <a:r>
              <a:rPr lang="en-US" sz="3200" b="1" dirty="0">
                <a:ln w="6600">
                  <a:solidFill>
                    <a:srgbClr val="C0504D"/>
                  </a:solidFill>
                  <a:prstDash val="solid"/>
                </a:ln>
                <a:solidFill>
                  <a:srgbClr val="FFFFFF"/>
                </a:solidFill>
                <a:effectLst>
                  <a:outerShdw dist="38100" dir="2700000" algn="tl" rotWithShape="0">
                    <a:srgbClr val="C0504D"/>
                  </a:outerShdw>
                </a:effectLst>
              </a:rPr>
              <a:t>Spinal Trauma - Practical </a:t>
            </a:r>
            <a:endParaRPr lang="en-AU" dirty="0">
              <a:solidFill>
                <a:prstClr val="black"/>
              </a:solidFill>
            </a:endParaRPr>
          </a:p>
        </p:txBody>
      </p:sp>
      <p:sp>
        <p:nvSpPr>
          <p:cNvPr id="3" name="TextBox 2"/>
          <p:cNvSpPr txBox="1"/>
          <p:nvPr/>
        </p:nvSpPr>
        <p:spPr>
          <a:xfrm>
            <a:off x="1194318" y="1595535"/>
            <a:ext cx="9965094" cy="3970318"/>
          </a:xfrm>
          <a:prstGeom prst="rect">
            <a:avLst/>
          </a:prstGeom>
          <a:noFill/>
        </p:spPr>
        <p:txBody>
          <a:bodyPr wrap="square" rtlCol="0">
            <a:spAutoFit/>
          </a:bodyPr>
          <a:lstStyle/>
          <a:p>
            <a:pPr algn="ctr"/>
            <a:r>
              <a:rPr lang="en-AU" i="1" u="sng" dirty="0" smtClean="0"/>
              <a:t>5. The Unconscious Patient H.A.I.N.E.S position) Single person technique</a:t>
            </a:r>
          </a:p>
          <a:p>
            <a:endParaRPr lang="en-AU" i="1" u="sng" dirty="0"/>
          </a:p>
          <a:p>
            <a:pPr marL="285750" indent="-285750">
              <a:buFont typeface="Wingdings" panose="05000000000000000000" pitchFamily="2" charset="2"/>
              <a:buChar char="ü"/>
            </a:pPr>
            <a:r>
              <a:rPr lang="en-AU" dirty="0" smtClean="0"/>
              <a:t>DRABC (assume all OK for exercise)</a:t>
            </a:r>
          </a:p>
          <a:p>
            <a:pPr marL="285750" indent="-285750">
              <a:buFont typeface="Wingdings" panose="05000000000000000000" pitchFamily="2" charset="2"/>
              <a:buChar char="ü"/>
            </a:pPr>
            <a:r>
              <a:rPr lang="en-AU" dirty="0" smtClean="0"/>
              <a:t>Kneel beside patient</a:t>
            </a:r>
          </a:p>
          <a:p>
            <a:pPr marL="285750" indent="-285750">
              <a:buFont typeface="Wingdings" panose="05000000000000000000" pitchFamily="2" charset="2"/>
              <a:buChar char="ü"/>
            </a:pPr>
            <a:r>
              <a:rPr lang="en-AU" dirty="0" smtClean="0"/>
              <a:t>Place pts furthest arm, palm up, beside pts head</a:t>
            </a:r>
          </a:p>
          <a:p>
            <a:pPr marL="285750" indent="-285750">
              <a:buFont typeface="Wingdings" panose="05000000000000000000" pitchFamily="2" charset="2"/>
              <a:buChar char="ü"/>
            </a:pPr>
            <a:r>
              <a:rPr lang="en-AU" dirty="0" smtClean="0"/>
              <a:t>Place pts closest arm across top of chest into armpit of other arm</a:t>
            </a:r>
          </a:p>
          <a:p>
            <a:pPr marL="285750" indent="-285750">
              <a:buFont typeface="Wingdings" panose="05000000000000000000" pitchFamily="2" charset="2"/>
              <a:buChar char="ü"/>
            </a:pPr>
            <a:r>
              <a:rPr lang="en-AU" dirty="0" smtClean="0"/>
              <a:t>Bring closest knee(s) up, foot on ground</a:t>
            </a:r>
          </a:p>
          <a:p>
            <a:pPr marL="285750" indent="-285750">
              <a:buFont typeface="Wingdings" panose="05000000000000000000" pitchFamily="2" charset="2"/>
              <a:buChar char="ü"/>
            </a:pPr>
            <a:r>
              <a:rPr lang="en-AU" dirty="0"/>
              <a:t>Slip your arm beneath closest </a:t>
            </a:r>
            <a:r>
              <a:rPr lang="en-AU" dirty="0" smtClean="0"/>
              <a:t>shoulder, with your hand under the neck to stabilise</a:t>
            </a:r>
          </a:p>
          <a:p>
            <a:pPr marL="285750" indent="-285750">
              <a:buFont typeface="Wingdings" panose="05000000000000000000" pitchFamily="2" charset="2"/>
              <a:buChar char="ü"/>
            </a:pPr>
            <a:r>
              <a:rPr lang="en-AU" dirty="0" smtClean="0"/>
              <a:t>Do not push or lift the head</a:t>
            </a:r>
          </a:p>
          <a:p>
            <a:pPr marL="285750" indent="-285750">
              <a:buFont typeface="Wingdings" panose="05000000000000000000" pitchFamily="2" charset="2"/>
              <a:buChar char="ü"/>
            </a:pPr>
            <a:r>
              <a:rPr lang="en-AU" dirty="0" smtClean="0"/>
              <a:t>Roll pt. onto their side by gently pushing on both their shoulder and raised knee (s)</a:t>
            </a:r>
          </a:p>
          <a:p>
            <a:pPr marL="285750" indent="-285750">
              <a:buFont typeface="Wingdings" panose="05000000000000000000" pitchFamily="2" charset="2"/>
              <a:buChar char="ü"/>
            </a:pPr>
            <a:r>
              <a:rPr lang="en-AU" dirty="0" smtClean="0"/>
              <a:t>Ensure head is on raised arm </a:t>
            </a:r>
          </a:p>
          <a:p>
            <a:pPr marL="285750" indent="-285750">
              <a:buFont typeface="Wingdings" panose="05000000000000000000" pitchFamily="2" charset="2"/>
              <a:buChar char="ü"/>
            </a:pPr>
            <a:r>
              <a:rPr lang="en-AU" dirty="0" smtClean="0"/>
              <a:t>Place other hand under their armpit to support head</a:t>
            </a:r>
          </a:p>
          <a:p>
            <a:pPr marL="285750" indent="-285750">
              <a:buFont typeface="Wingdings" panose="05000000000000000000" pitchFamily="2" charset="2"/>
              <a:buChar char="ü"/>
            </a:pPr>
            <a:r>
              <a:rPr lang="en-AU" dirty="0" smtClean="0"/>
              <a:t>Check airway &amp; breathing</a:t>
            </a:r>
            <a:endParaRPr lang="en-AU" dirty="0"/>
          </a:p>
          <a:p>
            <a:endParaRPr lang="en-AU" dirty="0"/>
          </a:p>
        </p:txBody>
      </p:sp>
    </p:spTree>
    <p:extLst>
      <p:ext uri="{BB962C8B-B14F-4D97-AF65-F5344CB8AC3E}">
        <p14:creationId xmlns:p14="http://schemas.microsoft.com/office/powerpoint/2010/main" val="277462587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41780" y="0"/>
            <a:ext cx="9041363" cy="6781022"/>
          </a:xfrm>
          <a:prstGeom prst="rect">
            <a:avLst/>
          </a:prstGeom>
        </p:spPr>
      </p:pic>
      <p:sp>
        <p:nvSpPr>
          <p:cNvPr id="3" name="TextBox 2"/>
          <p:cNvSpPr txBox="1"/>
          <p:nvPr/>
        </p:nvSpPr>
        <p:spPr>
          <a:xfrm>
            <a:off x="926007" y="2502198"/>
            <a:ext cx="2248678" cy="1569660"/>
          </a:xfrm>
          <a:prstGeom prst="rect">
            <a:avLst/>
          </a:prstGeom>
          <a:noFill/>
        </p:spPr>
        <p:txBody>
          <a:bodyPr wrap="square" rtlCol="0">
            <a:spAutoFit/>
          </a:bodyPr>
          <a:lstStyle/>
          <a:p>
            <a:r>
              <a:rPr lang="en-AU" sz="3200" dirty="0" smtClean="0"/>
              <a:t>Additional “non CPD Notes”</a:t>
            </a:r>
            <a:endParaRPr lang="en-AU" sz="3200" dirty="0"/>
          </a:p>
        </p:txBody>
      </p:sp>
      <p:sp>
        <p:nvSpPr>
          <p:cNvPr id="4" name="Rectangle 3"/>
          <p:cNvSpPr/>
          <p:nvPr/>
        </p:nvSpPr>
        <p:spPr>
          <a:xfrm>
            <a:off x="708279" y="571832"/>
            <a:ext cx="2684133" cy="584775"/>
          </a:xfrm>
          <a:prstGeom prst="rect">
            <a:avLst/>
          </a:prstGeom>
        </p:spPr>
        <p:txBody>
          <a:bodyPr wrap="none">
            <a:spAutoFit/>
          </a:bodyPr>
          <a:lstStyle/>
          <a:p>
            <a:r>
              <a:rPr lang="en-US" sz="3200" b="1" dirty="0">
                <a:ln w="6600">
                  <a:solidFill>
                    <a:srgbClr val="C0504D"/>
                  </a:solidFill>
                  <a:prstDash val="solid"/>
                </a:ln>
                <a:solidFill>
                  <a:srgbClr val="FFFFFF"/>
                </a:solidFill>
                <a:effectLst>
                  <a:outerShdw dist="38100" dir="2700000" algn="tl" rotWithShape="0">
                    <a:srgbClr val="C0504D"/>
                  </a:outerShdw>
                </a:effectLst>
              </a:rPr>
              <a:t>Spinal Trauma </a:t>
            </a:r>
            <a:endParaRPr lang="en-AU" dirty="0"/>
          </a:p>
        </p:txBody>
      </p:sp>
    </p:spTree>
    <p:extLst>
      <p:ext uri="{BB962C8B-B14F-4D97-AF65-F5344CB8AC3E}">
        <p14:creationId xmlns:p14="http://schemas.microsoft.com/office/powerpoint/2010/main" val="18357806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32964" y="1352938"/>
            <a:ext cx="10282431" cy="5632311"/>
          </a:xfrm>
          <a:prstGeom prst="rect">
            <a:avLst/>
          </a:prstGeom>
          <a:noFill/>
        </p:spPr>
        <p:txBody>
          <a:bodyPr wrap="square" rtlCol="0">
            <a:spAutoFit/>
          </a:bodyPr>
          <a:lstStyle/>
          <a:p>
            <a:pPr lvl="0"/>
            <a:r>
              <a:rPr lang="en-AU" sz="2000" dirty="0">
                <a:solidFill>
                  <a:srgbClr val="FF0000"/>
                </a:solidFill>
              </a:rPr>
              <a:t>Alcohol</a:t>
            </a:r>
            <a:r>
              <a:rPr lang="en-AU" sz="2000" dirty="0">
                <a:solidFill>
                  <a:prstClr val="black"/>
                </a:solidFill>
              </a:rPr>
              <a:t>. Alcohol use is a factor in about 1 out of every 4 spinal cord </a:t>
            </a:r>
            <a:r>
              <a:rPr lang="en-AU" sz="2000" dirty="0" smtClean="0">
                <a:solidFill>
                  <a:prstClr val="black"/>
                </a:solidFill>
              </a:rPr>
              <a:t>injuries and should always be factored into spinal management.</a:t>
            </a:r>
            <a:endParaRPr lang="en-AU" sz="2000" dirty="0">
              <a:solidFill>
                <a:prstClr val="black"/>
              </a:solidFill>
            </a:endParaRPr>
          </a:p>
          <a:p>
            <a:pPr lvl="0"/>
            <a:endParaRPr lang="en-AU" sz="2000" dirty="0">
              <a:solidFill>
                <a:prstClr val="black"/>
              </a:solidFill>
            </a:endParaRPr>
          </a:p>
          <a:p>
            <a:pPr lvl="0"/>
            <a:r>
              <a:rPr lang="en-AU" sz="2000" dirty="0">
                <a:solidFill>
                  <a:srgbClr val="FF0000"/>
                </a:solidFill>
              </a:rPr>
              <a:t>Diseases</a:t>
            </a:r>
            <a:r>
              <a:rPr lang="en-AU" sz="2000" dirty="0">
                <a:solidFill>
                  <a:prstClr val="black"/>
                </a:solidFill>
              </a:rPr>
              <a:t>. Cancer, arthritis, osteoporosis and inflammation of the spinal cord also can cause spinal cord injuries. </a:t>
            </a:r>
            <a:endParaRPr lang="en-AU" sz="2000" dirty="0" smtClean="0">
              <a:solidFill>
                <a:prstClr val="black"/>
              </a:solidFill>
            </a:endParaRPr>
          </a:p>
          <a:p>
            <a:pPr lvl="0" algn="ctr"/>
            <a:r>
              <a:rPr lang="en-AU" sz="4000" dirty="0">
                <a:solidFill>
                  <a:prstClr val="black"/>
                </a:solidFill>
              </a:rPr>
              <a:t>Major cause of spinal injury is trauma</a:t>
            </a:r>
          </a:p>
          <a:p>
            <a:pPr lvl="0"/>
            <a:endParaRPr lang="en-AU" sz="2000" dirty="0">
              <a:solidFill>
                <a:prstClr val="black"/>
              </a:solidFill>
            </a:endParaRPr>
          </a:p>
          <a:p>
            <a:pPr>
              <a:buFont typeface="Arial" panose="020B0604020202020204" pitchFamily="34" charset="0"/>
              <a:buChar char="•"/>
            </a:pPr>
            <a:r>
              <a:rPr lang="en-AU" sz="2000" dirty="0" smtClean="0">
                <a:solidFill>
                  <a:srgbClr val="444444"/>
                </a:solidFill>
                <a:latin typeface="Helvetica" panose="020B0604020202020204" pitchFamily="34" charset="0"/>
              </a:rPr>
              <a:t> </a:t>
            </a:r>
            <a:r>
              <a:rPr lang="en-AU" sz="2000" dirty="0" smtClean="0">
                <a:solidFill>
                  <a:srgbClr val="444444"/>
                </a:solidFill>
              </a:rPr>
              <a:t>More </a:t>
            </a:r>
            <a:r>
              <a:rPr lang="en-AU" sz="2000" dirty="0">
                <a:solidFill>
                  <a:srgbClr val="444444"/>
                </a:solidFill>
              </a:rPr>
              <a:t>than one injury of this type occurs every day in Australia</a:t>
            </a:r>
          </a:p>
          <a:p>
            <a:pPr>
              <a:buFont typeface="Arial" panose="020B0604020202020204" pitchFamily="34" charset="0"/>
              <a:buChar char="•"/>
            </a:pPr>
            <a:r>
              <a:rPr lang="en-AU" sz="2000" dirty="0" smtClean="0">
                <a:solidFill>
                  <a:srgbClr val="444444"/>
                </a:solidFill>
              </a:rPr>
              <a:t> Over </a:t>
            </a:r>
            <a:r>
              <a:rPr lang="en-AU" sz="2000" dirty="0">
                <a:solidFill>
                  <a:srgbClr val="444444"/>
                </a:solidFill>
              </a:rPr>
              <a:t>15,000 Australians live with a spinal cord injury</a:t>
            </a:r>
          </a:p>
          <a:p>
            <a:pPr>
              <a:buFont typeface="Arial" panose="020B0604020202020204" pitchFamily="34" charset="0"/>
              <a:buChar char="•"/>
            </a:pPr>
            <a:r>
              <a:rPr lang="en-AU" sz="2000" dirty="0" smtClean="0">
                <a:solidFill>
                  <a:srgbClr val="444444"/>
                </a:solidFill>
              </a:rPr>
              <a:t> The </a:t>
            </a:r>
            <a:r>
              <a:rPr lang="en-AU" sz="2000" dirty="0">
                <a:solidFill>
                  <a:srgbClr val="444444"/>
                </a:solidFill>
              </a:rPr>
              <a:t>most likely age to have a spinal cord injury is just 19 years</a:t>
            </a:r>
          </a:p>
          <a:p>
            <a:pPr>
              <a:buFont typeface="Arial" panose="020B0604020202020204" pitchFamily="34" charset="0"/>
              <a:buChar char="•"/>
            </a:pPr>
            <a:r>
              <a:rPr lang="en-AU" sz="2000" dirty="0" smtClean="0">
                <a:solidFill>
                  <a:srgbClr val="444444"/>
                </a:solidFill>
              </a:rPr>
              <a:t> 83</a:t>
            </a:r>
            <a:r>
              <a:rPr lang="en-AU" sz="2000" dirty="0">
                <a:solidFill>
                  <a:srgbClr val="444444"/>
                </a:solidFill>
              </a:rPr>
              <a:t>% of sufferers are male.</a:t>
            </a:r>
          </a:p>
          <a:p>
            <a:pPr lvl="0"/>
            <a:endParaRPr lang="en-AU" sz="2000" dirty="0" smtClean="0">
              <a:solidFill>
                <a:prstClr val="black"/>
              </a:solidFill>
            </a:endParaRPr>
          </a:p>
          <a:p>
            <a:pPr lvl="0"/>
            <a:endParaRPr lang="en-AU" sz="2000" dirty="0">
              <a:solidFill>
                <a:prstClr val="black"/>
              </a:solidFill>
            </a:endParaRPr>
          </a:p>
          <a:p>
            <a:pPr lvl="0"/>
            <a:endParaRPr lang="en-AU" sz="2000" dirty="0" smtClean="0">
              <a:solidFill>
                <a:prstClr val="black"/>
              </a:solidFill>
            </a:endParaRPr>
          </a:p>
          <a:p>
            <a:pPr lvl="0"/>
            <a:endParaRPr lang="en-AU" sz="2000" dirty="0">
              <a:solidFill>
                <a:prstClr val="black"/>
              </a:solidFill>
            </a:endParaRPr>
          </a:p>
          <a:p>
            <a:pPr lvl="0"/>
            <a:endParaRPr lang="en-AU" sz="2000" dirty="0" smtClean="0">
              <a:solidFill>
                <a:prstClr val="black"/>
              </a:solidFill>
            </a:endParaRPr>
          </a:p>
          <a:p>
            <a:pPr lvl="0"/>
            <a:endParaRPr lang="en-AU" sz="2000" dirty="0">
              <a:solidFill>
                <a:prstClr val="black"/>
              </a:solidFill>
            </a:endParaRPr>
          </a:p>
        </p:txBody>
      </p:sp>
      <p:sp>
        <p:nvSpPr>
          <p:cNvPr id="5" name="Rectangle 4"/>
          <p:cNvSpPr/>
          <p:nvPr/>
        </p:nvSpPr>
        <p:spPr>
          <a:xfrm>
            <a:off x="932964" y="559550"/>
            <a:ext cx="9449709" cy="646331"/>
          </a:xfrm>
          <a:prstGeom prst="rect">
            <a:avLst/>
          </a:prstGeom>
          <a:noFill/>
        </p:spPr>
        <p:txBody>
          <a:bodyPr wrap="square" lIns="91440" tIns="45720" rIns="91440" bIns="45720">
            <a:spAutoFit/>
          </a:bodyPr>
          <a:lstStyle/>
          <a:p>
            <a:pPr algn="ctr"/>
            <a:r>
              <a:rPr kumimoji="0" lang="en-AU" sz="3600" b="1" i="0" u="none" strike="noStrike" kern="0" cap="none" spc="0" normalizeH="0" baseline="0" noProof="0" dirty="0" smtClean="0">
                <a:ln w="6600">
                  <a:solidFill>
                    <a:schemeClr val="accent2"/>
                  </a:solidFill>
                  <a:prstDash val="solid"/>
                </a:ln>
                <a:solidFill>
                  <a:srgbClr val="FFFFFF"/>
                </a:solidFill>
                <a:effectLst>
                  <a:outerShdw dist="38100" dir="2700000" algn="tl" rotWithShape="0">
                    <a:schemeClr val="accent2"/>
                  </a:outerShdw>
                </a:effectLst>
                <a:uLnTx/>
                <a:uFillTx/>
                <a:latin typeface="+mj-lt"/>
              </a:rPr>
              <a:t>The most common causes of spinal cord injuries </a:t>
            </a:r>
            <a:endParaRPr lang="en-AU" sz="3600" b="1" cap="none" spc="0" dirty="0">
              <a:ln w="6600">
                <a:solidFill>
                  <a:schemeClr val="accent2"/>
                </a:solidFill>
                <a:prstDash val="solid"/>
              </a:ln>
              <a:solidFill>
                <a:srgbClr val="FFFFFF"/>
              </a:solidFill>
              <a:effectLst>
                <a:outerShdw dist="38100" dir="2700000" algn="tl" rotWithShape="0">
                  <a:schemeClr val="accent2"/>
                </a:outerShdw>
              </a:effectLst>
              <a:latin typeface="+mj-lt"/>
            </a:endParaRPr>
          </a:p>
        </p:txBody>
      </p:sp>
      <p:pic>
        <p:nvPicPr>
          <p:cNvPr id="2052" name="Picture 4" descr="caus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8407" y="3780616"/>
            <a:ext cx="2667000" cy="2533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792860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9781" y="1207311"/>
            <a:ext cx="9265298" cy="2031325"/>
          </a:xfrm>
          <a:prstGeom prst="rect">
            <a:avLst/>
          </a:prstGeom>
          <a:noFill/>
        </p:spPr>
        <p:txBody>
          <a:bodyPr wrap="square" rtlCol="0">
            <a:spAutoFit/>
          </a:bodyPr>
          <a:lstStyle/>
          <a:p>
            <a:r>
              <a:rPr lang="en-AU" dirty="0"/>
              <a:t>The autonomic nervous system is involved in the control of the heart, glands and smooth muscles of the body and plays a major role in regulating unconscious, vegetative functions. It works together with the endocrine system to control the secretion of hormones and is itself controlled by the hypothalamus</a:t>
            </a:r>
            <a:r>
              <a:rPr lang="en-AU" dirty="0" smtClean="0"/>
              <a:t>.</a:t>
            </a:r>
          </a:p>
          <a:p>
            <a:endParaRPr lang="en-AU" dirty="0"/>
          </a:p>
          <a:p>
            <a:r>
              <a:rPr lang="en-AU" dirty="0"/>
              <a:t>The autonomic nervous system has two components, the sympathetic system and the parasympathetic system. These two aspects have antagonistic functions.</a:t>
            </a:r>
          </a:p>
        </p:txBody>
      </p:sp>
      <p:pic>
        <p:nvPicPr>
          <p:cNvPr id="3" name="Picture 2"/>
          <p:cNvPicPr>
            <a:picLocks noChangeAspect="1"/>
          </p:cNvPicPr>
          <p:nvPr/>
        </p:nvPicPr>
        <p:blipFill>
          <a:blip r:embed="rId2"/>
          <a:stretch>
            <a:fillRect/>
          </a:stretch>
        </p:blipFill>
        <p:spPr>
          <a:xfrm>
            <a:off x="1248936" y="3410421"/>
            <a:ext cx="2703099" cy="3234709"/>
          </a:xfrm>
          <a:prstGeom prst="rect">
            <a:avLst/>
          </a:prstGeom>
        </p:spPr>
      </p:pic>
      <p:sp>
        <p:nvSpPr>
          <p:cNvPr id="4" name="TextBox 3"/>
          <p:cNvSpPr txBox="1"/>
          <p:nvPr/>
        </p:nvSpPr>
        <p:spPr>
          <a:xfrm>
            <a:off x="4860566" y="3835565"/>
            <a:ext cx="5187820" cy="2585323"/>
          </a:xfrm>
          <a:prstGeom prst="rect">
            <a:avLst/>
          </a:prstGeom>
          <a:noFill/>
        </p:spPr>
        <p:txBody>
          <a:bodyPr wrap="square" rtlCol="0">
            <a:spAutoFit/>
          </a:bodyPr>
          <a:lstStyle/>
          <a:p>
            <a:r>
              <a:rPr lang="en-AU" dirty="0"/>
              <a:t>The SANS is associated with the flight-or-fight response, causing dilation of the pupils, increased heart rate, vasoconstriction, decreased peristalsis and tone of the gut, release of epinephrine and norepinephrine, as well as other effects. The effects of PANS stimulation are the opposite of the SANS; for the most part, these are constriction of the pupil, decreased heart rate, as well as increased peristalsis and tone of the gut.</a:t>
            </a:r>
          </a:p>
        </p:txBody>
      </p:sp>
      <p:sp>
        <p:nvSpPr>
          <p:cNvPr id="5" name="Rectangle 4"/>
          <p:cNvSpPr/>
          <p:nvPr/>
        </p:nvSpPr>
        <p:spPr>
          <a:xfrm>
            <a:off x="859781" y="536643"/>
            <a:ext cx="2684133" cy="584775"/>
          </a:xfrm>
          <a:prstGeom prst="rect">
            <a:avLst/>
          </a:prstGeom>
        </p:spPr>
        <p:txBody>
          <a:bodyPr wrap="none">
            <a:spAutoFit/>
          </a:bodyPr>
          <a:lstStyle/>
          <a:p>
            <a:r>
              <a:rPr lang="en-US" sz="3200" b="1" dirty="0">
                <a:ln w="6600">
                  <a:solidFill>
                    <a:srgbClr val="C0504D"/>
                  </a:solidFill>
                  <a:prstDash val="solid"/>
                </a:ln>
                <a:solidFill>
                  <a:srgbClr val="FFFFFF"/>
                </a:solidFill>
                <a:effectLst>
                  <a:outerShdw dist="38100" dir="2700000" algn="tl" rotWithShape="0">
                    <a:srgbClr val="C0504D"/>
                  </a:outerShdw>
                </a:effectLst>
              </a:rPr>
              <a:t>Spinal Trauma </a:t>
            </a:r>
            <a:endParaRPr lang="en-AU" dirty="0"/>
          </a:p>
        </p:txBody>
      </p:sp>
    </p:spTree>
    <p:extLst>
      <p:ext uri="{BB962C8B-B14F-4D97-AF65-F5344CB8AC3E}">
        <p14:creationId xmlns:p14="http://schemas.microsoft.com/office/powerpoint/2010/main" val="293025069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57868" y="1331320"/>
            <a:ext cx="10271410" cy="5078313"/>
          </a:xfrm>
          <a:prstGeom prst="rect">
            <a:avLst/>
          </a:prstGeom>
          <a:noFill/>
        </p:spPr>
        <p:txBody>
          <a:bodyPr wrap="square" rtlCol="0">
            <a:spAutoFit/>
          </a:bodyPr>
          <a:lstStyle/>
          <a:p>
            <a:r>
              <a:rPr lang="en-AU" dirty="0"/>
              <a:t>Autonomic dysfunction in spinal cord injury: clinical presentation of symptoms and signs</a:t>
            </a:r>
            <a:r>
              <a:rPr lang="en-AU" dirty="0" smtClean="0"/>
              <a:t>. (At or below level of T6)</a:t>
            </a:r>
          </a:p>
          <a:p>
            <a:endParaRPr lang="en-AU" dirty="0"/>
          </a:p>
          <a:p>
            <a:r>
              <a:rPr lang="en-AU" dirty="0" smtClean="0"/>
              <a:t>Over hydration &amp; pulmonary oedema/hyponatremia</a:t>
            </a:r>
          </a:p>
          <a:p>
            <a:endParaRPr lang="en-AU" dirty="0" smtClean="0"/>
          </a:p>
          <a:p>
            <a:r>
              <a:rPr lang="en-AU" dirty="0" smtClean="0"/>
              <a:t>Loss of bladder, bowel control, renal and sexual function</a:t>
            </a:r>
          </a:p>
          <a:p>
            <a:endParaRPr lang="en-AU" dirty="0" smtClean="0"/>
          </a:p>
          <a:p>
            <a:r>
              <a:rPr lang="en-AU" dirty="0" smtClean="0"/>
              <a:t>Paralytic ileus may cause vomiting &amp; aspiration</a:t>
            </a:r>
          </a:p>
          <a:p>
            <a:endParaRPr lang="en-AU" dirty="0" smtClean="0"/>
          </a:p>
          <a:p>
            <a:r>
              <a:rPr lang="en-AU" dirty="0" smtClean="0"/>
              <a:t>Pressure sore development immediate to occurrence of lesion</a:t>
            </a:r>
          </a:p>
          <a:p>
            <a:endParaRPr lang="en-AU" dirty="0" smtClean="0"/>
          </a:p>
          <a:p>
            <a:r>
              <a:rPr lang="en-AU" dirty="0" smtClean="0"/>
              <a:t>Development of potentially life threatening autonomic dysreflexia, including </a:t>
            </a:r>
            <a:r>
              <a:rPr lang="en-AU" dirty="0"/>
              <a:t>hypertension, </a:t>
            </a:r>
            <a:r>
              <a:rPr lang="en-AU" dirty="0" smtClean="0"/>
              <a:t>seizures</a:t>
            </a:r>
            <a:r>
              <a:rPr lang="en-AU" dirty="0"/>
              <a:t>, retinal </a:t>
            </a:r>
            <a:r>
              <a:rPr lang="en-AU" dirty="0" smtClean="0"/>
              <a:t>haemorrhage, </a:t>
            </a:r>
            <a:r>
              <a:rPr lang="en-AU" dirty="0"/>
              <a:t>pulmonary </a:t>
            </a:r>
            <a:r>
              <a:rPr lang="en-AU" dirty="0" smtClean="0"/>
              <a:t>oedema, </a:t>
            </a:r>
            <a:r>
              <a:rPr lang="en-AU" dirty="0"/>
              <a:t>renal insufficiency, myocardial infarction, cerebral </a:t>
            </a:r>
            <a:r>
              <a:rPr lang="en-AU" dirty="0" smtClean="0"/>
              <a:t>haemorrhage, </a:t>
            </a:r>
            <a:r>
              <a:rPr lang="en-AU" dirty="0"/>
              <a:t>and death. Complications associated with autonomic dysreflexia result directly from sustained, severe peripheral hypertension. </a:t>
            </a:r>
            <a:endParaRPr lang="en-AU" dirty="0" smtClean="0"/>
          </a:p>
          <a:p>
            <a:r>
              <a:rPr lang="en-AU" dirty="0" smtClean="0"/>
              <a:t>The </a:t>
            </a:r>
            <a:r>
              <a:rPr lang="en-AU" dirty="0"/>
              <a:t>sympathetics prevail below the level of neurologic injury, and the parasympathetic nerves prevail above the level of injury. Once the inciting stimulus is removed, reflex hypertension resolves.</a:t>
            </a:r>
          </a:p>
          <a:p>
            <a:endParaRPr lang="en-AU" dirty="0"/>
          </a:p>
        </p:txBody>
      </p:sp>
      <p:sp>
        <p:nvSpPr>
          <p:cNvPr id="3" name="Rectangle 2"/>
          <p:cNvSpPr/>
          <p:nvPr/>
        </p:nvSpPr>
        <p:spPr>
          <a:xfrm>
            <a:off x="806401" y="549530"/>
            <a:ext cx="2684133" cy="584775"/>
          </a:xfrm>
          <a:prstGeom prst="rect">
            <a:avLst/>
          </a:prstGeom>
        </p:spPr>
        <p:txBody>
          <a:bodyPr wrap="none">
            <a:spAutoFit/>
          </a:bodyPr>
          <a:lstStyle/>
          <a:p>
            <a:r>
              <a:rPr lang="en-US" sz="3200" b="1" dirty="0">
                <a:ln w="6600">
                  <a:solidFill>
                    <a:srgbClr val="C0504D"/>
                  </a:solidFill>
                  <a:prstDash val="solid"/>
                </a:ln>
                <a:solidFill>
                  <a:srgbClr val="FFFFFF"/>
                </a:solidFill>
                <a:effectLst>
                  <a:outerShdw dist="38100" dir="2700000" algn="tl" rotWithShape="0">
                    <a:srgbClr val="C0504D"/>
                  </a:outerShdw>
                </a:effectLst>
              </a:rPr>
              <a:t>Spinal Trauma </a:t>
            </a:r>
            <a:endParaRPr lang="en-AU" dirty="0"/>
          </a:p>
        </p:txBody>
      </p:sp>
    </p:spTree>
    <p:extLst>
      <p:ext uri="{BB962C8B-B14F-4D97-AF65-F5344CB8AC3E}">
        <p14:creationId xmlns:p14="http://schemas.microsoft.com/office/powerpoint/2010/main" val="328578413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59356" y="208137"/>
            <a:ext cx="6096000" cy="6740307"/>
          </a:xfrm>
          <a:prstGeom prst="rect">
            <a:avLst/>
          </a:prstGeom>
        </p:spPr>
        <p:txBody>
          <a:bodyPr>
            <a:spAutoFit/>
          </a:bodyPr>
          <a:lstStyle/>
          <a:p>
            <a:r>
              <a:rPr lang="en-AU" dirty="0"/>
              <a:t>(A) A strong sensory input (not necessarily noxious) is carried into the spinal cord via intact peripheral nerves. The most common origins are bladder and bowel. (B) This strong sensory input travels up the spinal cord and evokes a massive reflex sympathetic surge from the thoracolumbar sympathetic nerves, causing widespread vasoconstriction, most significantly in the subdiaphragmatic (or splanchnic) vasculature. Thus, peripheral arterial hypertension occurs. (C) The brain detects this hypertensive crisis through intact baroreceptors in the neck delivered to the brain through cranial nerves IX and X. (D) The brain attempts two </a:t>
            </a:r>
            <a:r>
              <a:rPr lang="en-AU" dirty="0" smtClean="0"/>
              <a:t>manoeuvres </a:t>
            </a:r>
            <a:r>
              <a:rPr lang="en-AU" dirty="0"/>
              <a:t>to halt the progression of this hypertensive crisis. First, the brain attempts to shut down the sympathetic surge by sending descending inhibitory impulses. These impulses are unable to travel to most sympathetic outflow levels because of the spinal cord injury at T6 or above. Inhibitory impulses are blocked in the injured spinal cord. In the second </a:t>
            </a:r>
            <a:r>
              <a:rPr lang="en-AU" dirty="0" smtClean="0"/>
              <a:t>manoeuvre, </a:t>
            </a:r>
            <a:r>
              <a:rPr lang="en-AU" dirty="0"/>
              <a:t>the brain attempts to bring down peripheral blood pressure by slowing the heart rate through an intact vagus (parasympathetic) nerve; however, this compensatory bradycardia is inadequate and hypertension continues. In summary, the sympathetics prevail below the level of neurologic injury, and the parasympathetic nerves prevail above the level of injury. Once the inciting stimulus is removed, reflex hypertension resolves.</a:t>
            </a:r>
          </a:p>
        </p:txBody>
      </p:sp>
      <p:pic>
        <p:nvPicPr>
          <p:cNvPr id="3" name="Picture 2"/>
          <p:cNvPicPr>
            <a:picLocks noChangeAspect="1"/>
          </p:cNvPicPr>
          <p:nvPr/>
        </p:nvPicPr>
        <p:blipFill>
          <a:blip r:embed="rId2"/>
          <a:stretch>
            <a:fillRect/>
          </a:stretch>
        </p:blipFill>
        <p:spPr>
          <a:xfrm>
            <a:off x="947852" y="1721092"/>
            <a:ext cx="3904159" cy="4554852"/>
          </a:xfrm>
          <a:prstGeom prst="rect">
            <a:avLst/>
          </a:prstGeom>
        </p:spPr>
      </p:pic>
      <p:sp>
        <p:nvSpPr>
          <p:cNvPr id="4" name="Rectangle 3"/>
          <p:cNvSpPr/>
          <p:nvPr/>
        </p:nvSpPr>
        <p:spPr>
          <a:xfrm>
            <a:off x="795250" y="560681"/>
            <a:ext cx="2684133" cy="584775"/>
          </a:xfrm>
          <a:prstGeom prst="rect">
            <a:avLst/>
          </a:prstGeom>
        </p:spPr>
        <p:txBody>
          <a:bodyPr wrap="none">
            <a:spAutoFit/>
          </a:bodyPr>
          <a:lstStyle/>
          <a:p>
            <a:r>
              <a:rPr lang="en-US" sz="3200" b="1" dirty="0">
                <a:ln w="6600">
                  <a:solidFill>
                    <a:srgbClr val="C0504D"/>
                  </a:solidFill>
                  <a:prstDash val="solid"/>
                </a:ln>
                <a:solidFill>
                  <a:srgbClr val="FFFFFF"/>
                </a:solidFill>
                <a:effectLst>
                  <a:outerShdw dist="38100" dir="2700000" algn="tl" rotWithShape="0">
                    <a:srgbClr val="C0504D"/>
                  </a:outerShdw>
                </a:effectLst>
              </a:rPr>
              <a:t>Spinal Trauma </a:t>
            </a:r>
            <a:endParaRPr lang="en-AU" dirty="0"/>
          </a:p>
        </p:txBody>
      </p:sp>
    </p:spTree>
    <p:extLst>
      <p:ext uri="{BB962C8B-B14F-4D97-AF65-F5344CB8AC3E}">
        <p14:creationId xmlns:p14="http://schemas.microsoft.com/office/powerpoint/2010/main" val="335484498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6770" y="1406647"/>
            <a:ext cx="10636898" cy="4401205"/>
          </a:xfrm>
          <a:prstGeom prst="rect">
            <a:avLst/>
          </a:prstGeom>
          <a:noFill/>
        </p:spPr>
        <p:txBody>
          <a:bodyPr wrap="square" rtlCol="0">
            <a:spAutoFit/>
          </a:bodyPr>
          <a:lstStyle/>
          <a:p>
            <a:r>
              <a:rPr lang="en-AU" sz="2800" dirty="0"/>
              <a:t>Neurogenic shock is classically characterised by hypotension, bradycardia and peripheral vasodilatation. Neurogenic shock is due to loss of sympathetic vascular tone and happens only after a significant proportion of the sympathetic nervous system has been damaged – as may occur with lesions at the T6 level or higher</a:t>
            </a:r>
            <a:r>
              <a:rPr lang="en-AU" sz="2800" dirty="0" smtClean="0"/>
              <a:t>.</a:t>
            </a:r>
          </a:p>
          <a:p>
            <a:endParaRPr lang="en-AU" sz="2800" dirty="0"/>
          </a:p>
          <a:p>
            <a:r>
              <a:rPr lang="en-AU" sz="2800" dirty="0"/>
              <a:t>Spinal shock is not a true form of shock. It refers to the flaccid areflexia that may occur after spinal cord injury, and may last hours to weeks. It may be thought of as ‘concussion’ of the spinal cord and resolves as soft tissue swelling improves. Priapism may be present.</a:t>
            </a:r>
          </a:p>
        </p:txBody>
      </p:sp>
      <p:sp>
        <p:nvSpPr>
          <p:cNvPr id="3" name="Rectangle 2"/>
          <p:cNvSpPr/>
          <p:nvPr/>
        </p:nvSpPr>
        <p:spPr>
          <a:xfrm>
            <a:off x="816770" y="527228"/>
            <a:ext cx="6119560" cy="584775"/>
          </a:xfrm>
          <a:prstGeom prst="rect">
            <a:avLst/>
          </a:prstGeom>
        </p:spPr>
        <p:txBody>
          <a:bodyPr wrap="none">
            <a:spAutoFit/>
          </a:bodyPr>
          <a:lstStyle/>
          <a:p>
            <a:r>
              <a:rPr lang="en-US" sz="3200" b="1" dirty="0">
                <a:ln w="6600">
                  <a:solidFill>
                    <a:srgbClr val="C0504D"/>
                  </a:solidFill>
                  <a:prstDash val="solid"/>
                </a:ln>
                <a:solidFill>
                  <a:srgbClr val="FFFFFF"/>
                </a:solidFill>
                <a:effectLst>
                  <a:outerShdw dist="38100" dir="2700000" algn="tl" rotWithShape="0">
                    <a:srgbClr val="C0504D"/>
                  </a:outerShdw>
                </a:effectLst>
              </a:rPr>
              <a:t>Spinal </a:t>
            </a:r>
            <a:r>
              <a:rPr lang="en-US" sz="3200" b="1" dirty="0" smtClean="0">
                <a:ln w="6600">
                  <a:solidFill>
                    <a:srgbClr val="C0504D"/>
                  </a:solidFill>
                  <a:prstDash val="solid"/>
                </a:ln>
                <a:solidFill>
                  <a:srgbClr val="FFFFFF"/>
                </a:solidFill>
                <a:effectLst>
                  <a:outerShdw dist="38100" dir="2700000" algn="tl" rotWithShape="0">
                    <a:srgbClr val="C0504D"/>
                  </a:outerShdw>
                </a:effectLst>
              </a:rPr>
              <a:t>Trauma – Neurogenic Shock </a:t>
            </a:r>
            <a:endParaRPr lang="en-AU" dirty="0"/>
          </a:p>
        </p:txBody>
      </p:sp>
    </p:spTree>
    <p:extLst>
      <p:ext uri="{BB962C8B-B14F-4D97-AF65-F5344CB8AC3E}">
        <p14:creationId xmlns:p14="http://schemas.microsoft.com/office/powerpoint/2010/main" val="3823611531"/>
      </p:ext>
    </p:extLst>
  </p:cSld>
  <p:clrMapOvr>
    <a:masterClrMapping/>
  </p:clrMapOvr>
  <p:timing>
    <p:tnLst>
      <p:par>
        <p:cTn id="1" dur="indefinite" restart="never" nodeType="tmRoot"/>
      </p:par>
    </p:tnLst>
  </p:timing>
</p:sld>
</file>

<file path=ppt/theme/theme1.xml><?xml version="1.0" encoding="utf-8"?>
<a:theme xmlns:a="http://schemas.openxmlformats.org/drawingml/2006/main" name="15_colbrow-at-first-aid-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3971</TotalTime>
  <Words>6653</Words>
  <Application>Microsoft Office PowerPoint</Application>
  <PresentationFormat>Widescreen</PresentationFormat>
  <Paragraphs>922</Paragraphs>
  <Slides>93</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93</vt:i4>
      </vt:variant>
    </vt:vector>
  </HeadingPairs>
  <TitlesOfParts>
    <vt:vector size="103" baseType="lpstr">
      <vt:lpstr>ＭＳ Ｐゴシック</vt:lpstr>
      <vt:lpstr>Arial</vt:lpstr>
      <vt:lpstr>Calibri</vt:lpstr>
      <vt:lpstr>Helvetica</vt:lpstr>
      <vt:lpstr>HelveticaNeueW01-45Ligh</vt:lpstr>
      <vt:lpstr>Menlo</vt:lpstr>
      <vt:lpstr>Raleway</vt:lpstr>
      <vt:lpstr>Times New Roman</vt:lpstr>
      <vt:lpstr>Wingdings</vt:lpstr>
      <vt:lpstr>15_colbrow-at-first-aid-presentation</vt:lpstr>
      <vt:lpstr>PowerPoint Presentation</vt:lpstr>
      <vt:lpstr>PowerPoint Presentation</vt:lpstr>
      <vt:lpstr>SPINAL INJURY MANAGEMENT – what’s wrong with these photos?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EB Friedrich</dc:creator>
  <cp:lastModifiedBy>EB Friedrich</cp:lastModifiedBy>
  <cp:revision>216</cp:revision>
  <cp:lastPrinted>2017-03-06T10:07:52Z</cp:lastPrinted>
  <dcterms:created xsi:type="dcterms:W3CDTF">2017-02-27T06:17:29Z</dcterms:created>
  <dcterms:modified xsi:type="dcterms:W3CDTF">2018-04-04T02:28:19Z</dcterms:modified>
</cp:coreProperties>
</file>